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8288000" cy="10287000"/>
  <p:notesSz cx="6858000" cy="9144000"/>
  <p:embeddedFontLst>
    <p:embeddedFont>
      <p:font typeface="JS Charnchai" panose="020B0604020202020204" charset="-34"/>
      <p:regular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1" d="100"/>
          <a:sy n="51" d="100"/>
        </p:scale>
        <p:origin x="898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80800">
                <a:alpha val="100000"/>
              </a:srgbClr>
            </a:gs>
            <a:gs pos="100000">
              <a:srgbClr val="290714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50845" y="1440876"/>
            <a:ext cx="7386309" cy="7405249"/>
          </a:xfrm>
          <a:custGeom>
            <a:avLst/>
            <a:gdLst/>
            <a:ahLst/>
            <a:cxnLst/>
            <a:rect l="l" t="t" r="r" b="b"/>
            <a:pathLst>
              <a:path w="7386309" h="7405249">
                <a:moveTo>
                  <a:pt x="0" y="0"/>
                </a:moveTo>
                <a:lnTo>
                  <a:pt x="7386310" y="0"/>
                </a:lnTo>
                <a:lnTo>
                  <a:pt x="7386310" y="7405248"/>
                </a:lnTo>
                <a:lnTo>
                  <a:pt x="0" y="74052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6270290"/>
            <a:ext cx="7315200" cy="4016710"/>
          </a:xfrm>
          <a:custGeom>
            <a:avLst/>
            <a:gdLst/>
            <a:ahLst/>
            <a:cxnLst/>
            <a:rect l="l" t="t" r="r" b="b"/>
            <a:pathLst>
              <a:path w="7315200" h="4016710">
                <a:moveTo>
                  <a:pt x="0" y="0"/>
                </a:moveTo>
                <a:lnTo>
                  <a:pt x="7315200" y="0"/>
                </a:lnTo>
                <a:lnTo>
                  <a:pt x="7315200" y="4016710"/>
                </a:lnTo>
                <a:lnTo>
                  <a:pt x="0" y="40167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0800000">
            <a:off x="10972800" y="0"/>
            <a:ext cx="7315200" cy="4016710"/>
          </a:xfrm>
          <a:custGeom>
            <a:avLst/>
            <a:gdLst/>
            <a:ahLst/>
            <a:cxnLst/>
            <a:rect l="l" t="t" r="r" b="b"/>
            <a:pathLst>
              <a:path w="7315200" h="4016710">
                <a:moveTo>
                  <a:pt x="0" y="0"/>
                </a:moveTo>
                <a:lnTo>
                  <a:pt x="7315200" y="0"/>
                </a:lnTo>
                <a:lnTo>
                  <a:pt x="7315200" y="4016710"/>
                </a:lnTo>
                <a:lnTo>
                  <a:pt x="0" y="40167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5400000">
            <a:off x="-1649245" y="1649245"/>
            <a:ext cx="7315200" cy="4016710"/>
          </a:xfrm>
          <a:custGeom>
            <a:avLst/>
            <a:gdLst/>
            <a:ahLst/>
            <a:cxnLst/>
            <a:rect l="l" t="t" r="r" b="b"/>
            <a:pathLst>
              <a:path w="7315200" h="4016710">
                <a:moveTo>
                  <a:pt x="0" y="0"/>
                </a:moveTo>
                <a:lnTo>
                  <a:pt x="7315200" y="0"/>
                </a:lnTo>
                <a:lnTo>
                  <a:pt x="7315200" y="4016710"/>
                </a:lnTo>
                <a:lnTo>
                  <a:pt x="0" y="40167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9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400000">
            <a:off x="12622045" y="4621045"/>
            <a:ext cx="7315200" cy="4016710"/>
          </a:xfrm>
          <a:custGeom>
            <a:avLst/>
            <a:gdLst/>
            <a:ahLst/>
            <a:cxnLst/>
            <a:rect l="l" t="t" r="r" b="b"/>
            <a:pathLst>
              <a:path w="7315200" h="4016710">
                <a:moveTo>
                  <a:pt x="0" y="0"/>
                </a:moveTo>
                <a:lnTo>
                  <a:pt x="7315200" y="0"/>
                </a:lnTo>
                <a:lnTo>
                  <a:pt x="7315200" y="4016710"/>
                </a:lnTo>
                <a:lnTo>
                  <a:pt x="0" y="40167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056528" y="98896"/>
            <a:ext cx="1113162" cy="1116016"/>
          </a:xfrm>
          <a:custGeom>
            <a:avLst/>
            <a:gdLst/>
            <a:ahLst/>
            <a:cxnLst/>
            <a:rect l="l" t="t" r="r" b="b"/>
            <a:pathLst>
              <a:path w="1113162" h="1116016">
                <a:moveTo>
                  <a:pt x="0" y="0"/>
                </a:moveTo>
                <a:lnTo>
                  <a:pt x="1113162" y="0"/>
                </a:lnTo>
                <a:lnTo>
                  <a:pt x="1113162" y="1116016"/>
                </a:lnTo>
                <a:lnTo>
                  <a:pt x="0" y="11160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AutoShape 8"/>
          <p:cNvSpPr/>
          <p:nvPr/>
        </p:nvSpPr>
        <p:spPr>
          <a:xfrm>
            <a:off x="9144000" y="1898076"/>
            <a:ext cx="0" cy="308376"/>
          </a:xfrm>
          <a:prstGeom prst="line">
            <a:avLst/>
          </a:prstGeom>
          <a:ln w="38100" cap="flat">
            <a:solidFill>
              <a:srgbClr val="FFFFFF"/>
            </a:solidFill>
            <a:prstDash val="sysDot"/>
            <a:headEnd type="none" w="sm" len="sm"/>
            <a:tailEnd type="none" w="sm" len="sm"/>
          </a:ln>
        </p:spPr>
      </p:sp>
      <p:grpSp>
        <p:nvGrpSpPr>
          <p:cNvPr id="9" name="Group 9"/>
          <p:cNvGrpSpPr/>
          <p:nvPr/>
        </p:nvGrpSpPr>
        <p:grpSpPr>
          <a:xfrm>
            <a:off x="7594774" y="779630"/>
            <a:ext cx="3086100" cy="1228725"/>
            <a:chOff x="0" y="0"/>
            <a:chExt cx="812800" cy="32361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323615"/>
            </a:xfrm>
            <a:custGeom>
              <a:avLst/>
              <a:gdLst/>
              <a:ahLst/>
              <a:cxnLst/>
              <a:rect l="l" t="t" r="r" b="b"/>
              <a:pathLst>
                <a:path w="812800" h="323615">
                  <a:moveTo>
                    <a:pt x="609600" y="0"/>
                  </a:moveTo>
                  <a:cubicBezTo>
                    <a:pt x="721824" y="0"/>
                    <a:pt x="812800" y="72444"/>
                    <a:pt x="812800" y="161807"/>
                  </a:cubicBezTo>
                  <a:cubicBezTo>
                    <a:pt x="812800" y="251171"/>
                    <a:pt x="721824" y="323615"/>
                    <a:pt x="609600" y="323615"/>
                  </a:cubicBezTo>
                  <a:lnTo>
                    <a:pt x="203200" y="323615"/>
                  </a:lnTo>
                  <a:cubicBezTo>
                    <a:pt x="90976" y="323615"/>
                    <a:pt x="0" y="251171"/>
                    <a:pt x="0" y="161807"/>
                  </a:cubicBezTo>
                  <a:cubicBezTo>
                    <a:pt x="0" y="72444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3131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12800" cy="3617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AutoShape 12"/>
          <p:cNvSpPr/>
          <p:nvPr/>
        </p:nvSpPr>
        <p:spPr>
          <a:xfrm flipV="1">
            <a:off x="8168738" y="1393992"/>
            <a:ext cx="1950523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diamond" w="lg" len="lg"/>
            <a:tailEnd type="diamond" w="lg" len="lg"/>
          </a:ln>
        </p:spPr>
      </p:sp>
      <p:sp>
        <p:nvSpPr>
          <p:cNvPr id="13" name="Freeform 13"/>
          <p:cNvSpPr/>
          <p:nvPr/>
        </p:nvSpPr>
        <p:spPr>
          <a:xfrm>
            <a:off x="2008355" y="120272"/>
            <a:ext cx="3920596" cy="1073263"/>
          </a:xfrm>
          <a:custGeom>
            <a:avLst/>
            <a:gdLst/>
            <a:ahLst/>
            <a:cxnLst/>
            <a:rect l="l" t="t" r="r" b="b"/>
            <a:pathLst>
              <a:path w="3920596" h="1073263">
                <a:moveTo>
                  <a:pt x="0" y="0"/>
                </a:moveTo>
                <a:lnTo>
                  <a:pt x="3920596" y="0"/>
                </a:lnTo>
                <a:lnTo>
                  <a:pt x="3920596" y="1073264"/>
                </a:lnTo>
                <a:lnTo>
                  <a:pt x="0" y="107326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7278960" y="142554"/>
            <a:ext cx="3730079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โครงสร้างสถานีตำรวจ (รูปแบบที่ 1)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534549" y="763140"/>
            <a:ext cx="1218902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สถานีตำรวจ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880723" y="1383726"/>
            <a:ext cx="52655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ผกก.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3907795" y="2497706"/>
            <a:ext cx="3086100" cy="1228725"/>
            <a:chOff x="0" y="0"/>
            <a:chExt cx="812800" cy="32361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323615"/>
            </a:xfrm>
            <a:custGeom>
              <a:avLst/>
              <a:gdLst/>
              <a:ahLst/>
              <a:cxnLst/>
              <a:rect l="l" t="t" r="r" b="b"/>
              <a:pathLst>
                <a:path w="812800" h="323615">
                  <a:moveTo>
                    <a:pt x="609600" y="0"/>
                  </a:moveTo>
                  <a:cubicBezTo>
                    <a:pt x="721824" y="0"/>
                    <a:pt x="812800" y="72444"/>
                    <a:pt x="812800" y="161807"/>
                  </a:cubicBezTo>
                  <a:cubicBezTo>
                    <a:pt x="812800" y="251171"/>
                    <a:pt x="721824" y="323615"/>
                    <a:pt x="609600" y="323615"/>
                  </a:cubicBezTo>
                  <a:lnTo>
                    <a:pt x="203200" y="323615"/>
                  </a:lnTo>
                  <a:cubicBezTo>
                    <a:pt x="90976" y="323615"/>
                    <a:pt x="0" y="251171"/>
                    <a:pt x="0" y="161807"/>
                  </a:cubicBezTo>
                  <a:cubicBezTo>
                    <a:pt x="0" y="72444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4AAD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3617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4346093" y="2588193"/>
            <a:ext cx="2231943" cy="448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dirty="0" err="1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ด้านการป้องกันปราบปราม</a:t>
            </a:r>
            <a:endParaRPr lang="en-US" sz="2499" dirty="0">
              <a:solidFill>
                <a:srgbClr val="FFFFFF"/>
              </a:solidFill>
              <a:latin typeface="JS Charnchai"/>
              <a:ea typeface="JS Charnchai"/>
              <a:cs typeface="JS Charnchai"/>
              <a:sym typeface="JS Charnchai"/>
            </a:endParaRPr>
          </a:p>
        </p:txBody>
      </p:sp>
      <p:sp>
        <p:nvSpPr>
          <p:cNvPr id="21" name="AutoShape 21"/>
          <p:cNvSpPr/>
          <p:nvPr/>
        </p:nvSpPr>
        <p:spPr>
          <a:xfrm flipV="1">
            <a:off x="4475584" y="3093018"/>
            <a:ext cx="1950523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diamond" w="lg" len="lg"/>
            <a:tailEnd type="diamond" w="lg" len="lg"/>
          </a:ln>
        </p:spPr>
      </p:sp>
      <p:sp>
        <p:nvSpPr>
          <p:cNvPr id="22" name="TextBox 22"/>
          <p:cNvSpPr txBox="1"/>
          <p:nvPr/>
        </p:nvSpPr>
        <p:spPr>
          <a:xfrm>
            <a:off x="4932477" y="3105718"/>
            <a:ext cx="1036737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dirty="0" err="1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รอง</a:t>
            </a:r>
            <a:r>
              <a:rPr lang="en-US" sz="2499" dirty="0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ผกก.ป</a:t>
            </a:r>
            <a:r>
              <a:rPr lang="en-US" sz="2499" dirty="0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.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9970428" y="2497706"/>
            <a:ext cx="3086100" cy="1228725"/>
            <a:chOff x="0" y="0"/>
            <a:chExt cx="812800" cy="323615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323615"/>
            </a:xfrm>
            <a:custGeom>
              <a:avLst/>
              <a:gdLst/>
              <a:ahLst/>
              <a:cxnLst/>
              <a:rect l="l" t="t" r="r" b="b"/>
              <a:pathLst>
                <a:path w="812800" h="323615">
                  <a:moveTo>
                    <a:pt x="609600" y="0"/>
                  </a:moveTo>
                  <a:cubicBezTo>
                    <a:pt x="721824" y="0"/>
                    <a:pt x="812800" y="72444"/>
                    <a:pt x="812800" y="161807"/>
                  </a:cubicBezTo>
                  <a:cubicBezTo>
                    <a:pt x="812800" y="251171"/>
                    <a:pt x="721824" y="323615"/>
                    <a:pt x="609600" y="323615"/>
                  </a:cubicBezTo>
                  <a:lnTo>
                    <a:pt x="203200" y="323615"/>
                  </a:lnTo>
                  <a:cubicBezTo>
                    <a:pt x="90976" y="323615"/>
                    <a:pt x="0" y="251171"/>
                    <a:pt x="0" y="161807"/>
                  </a:cubicBezTo>
                  <a:cubicBezTo>
                    <a:pt x="0" y="72444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A6A6A6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812800" cy="3617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0932974" y="2537393"/>
            <a:ext cx="1161008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ด้านสืบสวน</a:t>
            </a:r>
          </a:p>
        </p:txBody>
      </p:sp>
      <p:sp>
        <p:nvSpPr>
          <p:cNvPr id="27" name="AutoShape 27"/>
          <p:cNvSpPr/>
          <p:nvPr/>
        </p:nvSpPr>
        <p:spPr>
          <a:xfrm>
            <a:off x="10538217" y="3112068"/>
            <a:ext cx="1950523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diamond" w="lg" len="lg"/>
            <a:tailEnd type="diamond" w="lg" len="lg"/>
          </a:ln>
        </p:spPr>
      </p:sp>
      <p:sp>
        <p:nvSpPr>
          <p:cNvPr id="28" name="TextBox 28"/>
          <p:cNvSpPr txBox="1"/>
          <p:nvPr/>
        </p:nvSpPr>
        <p:spPr>
          <a:xfrm>
            <a:off x="10829390" y="3054918"/>
            <a:ext cx="1368177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รอง ผกก.สส.</a:t>
            </a:r>
          </a:p>
        </p:txBody>
      </p:sp>
      <p:grpSp>
        <p:nvGrpSpPr>
          <p:cNvPr id="29" name="Group 29"/>
          <p:cNvGrpSpPr/>
          <p:nvPr/>
        </p:nvGrpSpPr>
        <p:grpSpPr>
          <a:xfrm>
            <a:off x="14169690" y="2497706"/>
            <a:ext cx="3086100" cy="1228725"/>
            <a:chOff x="0" y="0"/>
            <a:chExt cx="812800" cy="323615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323615"/>
            </a:xfrm>
            <a:custGeom>
              <a:avLst/>
              <a:gdLst/>
              <a:ahLst/>
              <a:cxnLst/>
              <a:rect l="l" t="t" r="r" b="b"/>
              <a:pathLst>
                <a:path w="812800" h="323615">
                  <a:moveTo>
                    <a:pt x="609600" y="0"/>
                  </a:moveTo>
                  <a:cubicBezTo>
                    <a:pt x="721824" y="0"/>
                    <a:pt x="812800" y="72444"/>
                    <a:pt x="812800" y="161807"/>
                  </a:cubicBezTo>
                  <a:cubicBezTo>
                    <a:pt x="812800" y="251171"/>
                    <a:pt x="721824" y="323615"/>
                    <a:pt x="609600" y="323615"/>
                  </a:cubicBezTo>
                  <a:lnTo>
                    <a:pt x="203200" y="323615"/>
                  </a:lnTo>
                  <a:cubicBezTo>
                    <a:pt x="90976" y="323615"/>
                    <a:pt x="0" y="251171"/>
                    <a:pt x="0" y="161807"/>
                  </a:cubicBezTo>
                  <a:cubicBezTo>
                    <a:pt x="0" y="72444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85B4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-38100"/>
              <a:ext cx="812800" cy="3617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14864569" y="2537393"/>
            <a:ext cx="1696343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ด้านงานสอบสวน</a:t>
            </a:r>
          </a:p>
        </p:txBody>
      </p:sp>
      <p:sp>
        <p:nvSpPr>
          <p:cNvPr id="33" name="AutoShape 33"/>
          <p:cNvSpPr/>
          <p:nvPr/>
        </p:nvSpPr>
        <p:spPr>
          <a:xfrm>
            <a:off x="14786247" y="3146993"/>
            <a:ext cx="1950523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diamond" w="lg" len="lg"/>
            <a:tailEnd type="diamond" w="lg" len="lg"/>
          </a:ln>
        </p:spPr>
      </p:sp>
      <p:sp>
        <p:nvSpPr>
          <p:cNvPr id="34" name="TextBox 34"/>
          <p:cNvSpPr txBox="1"/>
          <p:nvPr/>
        </p:nvSpPr>
        <p:spPr>
          <a:xfrm>
            <a:off x="14640210" y="3089843"/>
            <a:ext cx="2145060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รอง ผกก.(สอบสวน)</a:t>
            </a:r>
          </a:p>
        </p:txBody>
      </p:sp>
      <p:grpSp>
        <p:nvGrpSpPr>
          <p:cNvPr id="35" name="Group 35"/>
          <p:cNvGrpSpPr/>
          <p:nvPr/>
        </p:nvGrpSpPr>
        <p:grpSpPr>
          <a:xfrm>
            <a:off x="1028700" y="4374473"/>
            <a:ext cx="2254386" cy="1228725"/>
            <a:chOff x="0" y="0"/>
            <a:chExt cx="593748" cy="323615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593748" cy="323615"/>
            </a:xfrm>
            <a:custGeom>
              <a:avLst/>
              <a:gdLst/>
              <a:ahLst/>
              <a:cxnLst/>
              <a:rect l="l" t="t" r="r" b="b"/>
              <a:pathLst>
                <a:path w="593748" h="323615">
                  <a:moveTo>
                    <a:pt x="390548" y="0"/>
                  </a:moveTo>
                  <a:cubicBezTo>
                    <a:pt x="502772" y="0"/>
                    <a:pt x="593748" y="72444"/>
                    <a:pt x="593748" y="161807"/>
                  </a:cubicBezTo>
                  <a:cubicBezTo>
                    <a:pt x="593748" y="251171"/>
                    <a:pt x="502772" y="323615"/>
                    <a:pt x="390548" y="323615"/>
                  </a:cubicBezTo>
                  <a:lnTo>
                    <a:pt x="203200" y="323615"/>
                  </a:lnTo>
                  <a:cubicBezTo>
                    <a:pt x="90976" y="323615"/>
                    <a:pt x="0" y="251171"/>
                    <a:pt x="0" y="161807"/>
                  </a:cubicBezTo>
                  <a:cubicBezTo>
                    <a:pt x="0" y="72444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BF63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0" y="-38100"/>
              <a:ext cx="593748" cy="3617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4241664" y="4374473"/>
            <a:ext cx="2254386" cy="1228725"/>
            <a:chOff x="0" y="0"/>
            <a:chExt cx="593748" cy="323615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593748" cy="323615"/>
            </a:xfrm>
            <a:custGeom>
              <a:avLst/>
              <a:gdLst/>
              <a:ahLst/>
              <a:cxnLst/>
              <a:rect l="l" t="t" r="r" b="b"/>
              <a:pathLst>
                <a:path w="593748" h="323615">
                  <a:moveTo>
                    <a:pt x="390548" y="0"/>
                  </a:moveTo>
                  <a:cubicBezTo>
                    <a:pt x="502772" y="0"/>
                    <a:pt x="593748" y="72444"/>
                    <a:pt x="593748" y="161807"/>
                  </a:cubicBezTo>
                  <a:cubicBezTo>
                    <a:pt x="593748" y="251171"/>
                    <a:pt x="502772" y="323615"/>
                    <a:pt x="390548" y="323615"/>
                  </a:cubicBezTo>
                  <a:lnTo>
                    <a:pt x="203200" y="323615"/>
                  </a:lnTo>
                  <a:cubicBezTo>
                    <a:pt x="90976" y="323615"/>
                    <a:pt x="0" y="251171"/>
                    <a:pt x="0" y="161807"/>
                  </a:cubicBezTo>
                  <a:cubicBezTo>
                    <a:pt x="0" y="72444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4AAD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0" y="-38100"/>
              <a:ext cx="593748" cy="3617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7315200" y="4374473"/>
            <a:ext cx="2254386" cy="1228725"/>
            <a:chOff x="0" y="0"/>
            <a:chExt cx="593748" cy="323615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593748" cy="323615"/>
            </a:xfrm>
            <a:custGeom>
              <a:avLst/>
              <a:gdLst/>
              <a:ahLst/>
              <a:cxnLst/>
              <a:rect l="l" t="t" r="r" b="b"/>
              <a:pathLst>
                <a:path w="593748" h="323615">
                  <a:moveTo>
                    <a:pt x="390548" y="0"/>
                  </a:moveTo>
                  <a:cubicBezTo>
                    <a:pt x="502772" y="0"/>
                    <a:pt x="593748" y="72444"/>
                    <a:pt x="593748" y="161807"/>
                  </a:cubicBezTo>
                  <a:cubicBezTo>
                    <a:pt x="593748" y="251171"/>
                    <a:pt x="502772" y="323615"/>
                    <a:pt x="390548" y="323615"/>
                  </a:cubicBezTo>
                  <a:lnTo>
                    <a:pt x="203200" y="323615"/>
                  </a:lnTo>
                  <a:cubicBezTo>
                    <a:pt x="90976" y="323615"/>
                    <a:pt x="0" y="251171"/>
                    <a:pt x="0" y="161807"/>
                  </a:cubicBezTo>
                  <a:cubicBezTo>
                    <a:pt x="0" y="72444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8C52FF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43" name="TextBox 43"/>
            <p:cNvSpPr txBox="1"/>
            <p:nvPr/>
          </p:nvSpPr>
          <p:spPr>
            <a:xfrm>
              <a:off x="0" y="-38100"/>
              <a:ext cx="593748" cy="3617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10386285" y="4374473"/>
            <a:ext cx="2254386" cy="1228725"/>
            <a:chOff x="0" y="0"/>
            <a:chExt cx="593748" cy="323615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593748" cy="323615"/>
            </a:xfrm>
            <a:custGeom>
              <a:avLst/>
              <a:gdLst/>
              <a:ahLst/>
              <a:cxnLst/>
              <a:rect l="l" t="t" r="r" b="b"/>
              <a:pathLst>
                <a:path w="593748" h="323615">
                  <a:moveTo>
                    <a:pt x="390548" y="0"/>
                  </a:moveTo>
                  <a:cubicBezTo>
                    <a:pt x="502772" y="0"/>
                    <a:pt x="593748" y="72444"/>
                    <a:pt x="593748" y="161807"/>
                  </a:cubicBezTo>
                  <a:cubicBezTo>
                    <a:pt x="593748" y="251171"/>
                    <a:pt x="502772" y="323615"/>
                    <a:pt x="390548" y="323615"/>
                  </a:cubicBezTo>
                  <a:lnTo>
                    <a:pt x="203200" y="323615"/>
                  </a:lnTo>
                  <a:cubicBezTo>
                    <a:pt x="90976" y="323615"/>
                    <a:pt x="0" y="251171"/>
                    <a:pt x="0" y="161807"/>
                  </a:cubicBezTo>
                  <a:cubicBezTo>
                    <a:pt x="0" y="72444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A6A6A6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46" name="TextBox 46"/>
            <p:cNvSpPr txBox="1"/>
            <p:nvPr/>
          </p:nvSpPr>
          <p:spPr>
            <a:xfrm>
              <a:off x="0" y="-38100"/>
              <a:ext cx="593748" cy="3617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7" name="TextBox 47"/>
          <p:cNvSpPr txBox="1"/>
          <p:nvPr/>
        </p:nvSpPr>
        <p:spPr>
          <a:xfrm>
            <a:off x="1550237" y="4753885"/>
            <a:ext cx="1211312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งานอำนวยการ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4412614" y="4753885"/>
            <a:ext cx="2013493" cy="466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dirty="0" err="1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งานป้องกันปราบปราม</a:t>
            </a:r>
            <a:endParaRPr lang="en-US" sz="2499" dirty="0">
              <a:solidFill>
                <a:srgbClr val="FFFFFF"/>
              </a:solidFill>
              <a:latin typeface="JS Charnchai"/>
              <a:ea typeface="JS Charnchai"/>
              <a:cs typeface="JS Charnchai"/>
              <a:sym typeface="JS Charnchai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8010757" y="4753885"/>
            <a:ext cx="860822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งานจราจร</a:t>
            </a:r>
          </a:p>
        </p:txBody>
      </p:sp>
      <p:grpSp>
        <p:nvGrpSpPr>
          <p:cNvPr id="50" name="Group 50"/>
          <p:cNvGrpSpPr/>
          <p:nvPr/>
        </p:nvGrpSpPr>
        <p:grpSpPr>
          <a:xfrm>
            <a:off x="14585547" y="4374473"/>
            <a:ext cx="2254386" cy="1228725"/>
            <a:chOff x="0" y="0"/>
            <a:chExt cx="593748" cy="323615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593748" cy="323615"/>
            </a:xfrm>
            <a:custGeom>
              <a:avLst/>
              <a:gdLst/>
              <a:ahLst/>
              <a:cxnLst/>
              <a:rect l="l" t="t" r="r" b="b"/>
              <a:pathLst>
                <a:path w="593748" h="323615">
                  <a:moveTo>
                    <a:pt x="390548" y="0"/>
                  </a:moveTo>
                  <a:cubicBezTo>
                    <a:pt x="502772" y="0"/>
                    <a:pt x="593748" y="72444"/>
                    <a:pt x="593748" y="161807"/>
                  </a:cubicBezTo>
                  <a:cubicBezTo>
                    <a:pt x="593748" y="251171"/>
                    <a:pt x="502772" y="323615"/>
                    <a:pt x="390548" y="323615"/>
                  </a:cubicBezTo>
                  <a:lnTo>
                    <a:pt x="203200" y="323615"/>
                  </a:lnTo>
                  <a:cubicBezTo>
                    <a:pt x="90976" y="323615"/>
                    <a:pt x="0" y="251171"/>
                    <a:pt x="0" y="161807"/>
                  </a:cubicBezTo>
                  <a:cubicBezTo>
                    <a:pt x="0" y="72444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85B4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52" name="TextBox 52"/>
            <p:cNvSpPr txBox="1"/>
            <p:nvPr/>
          </p:nvSpPr>
          <p:spPr>
            <a:xfrm>
              <a:off x="0" y="-38100"/>
              <a:ext cx="593748" cy="3617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3" name="TextBox 53"/>
          <p:cNvSpPr txBox="1"/>
          <p:nvPr/>
        </p:nvSpPr>
        <p:spPr>
          <a:xfrm>
            <a:off x="11042288" y="4753885"/>
            <a:ext cx="942380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งานสืบสวน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15179935" y="4753885"/>
            <a:ext cx="1065609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งานสอบสวน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12439972" y="1250477"/>
            <a:ext cx="2346275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สถานีตำรวจภูธรโนนสูง</a:t>
            </a:r>
          </a:p>
        </p:txBody>
      </p:sp>
      <p:grpSp>
        <p:nvGrpSpPr>
          <p:cNvPr id="56" name="Group 56"/>
          <p:cNvGrpSpPr/>
          <p:nvPr/>
        </p:nvGrpSpPr>
        <p:grpSpPr>
          <a:xfrm>
            <a:off x="1028700" y="6270290"/>
            <a:ext cx="2254386" cy="1621852"/>
            <a:chOff x="0" y="0"/>
            <a:chExt cx="593748" cy="427154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593748" cy="427154"/>
            </a:xfrm>
            <a:custGeom>
              <a:avLst/>
              <a:gdLst/>
              <a:ahLst/>
              <a:cxnLst/>
              <a:rect l="l" t="t" r="r" b="b"/>
              <a:pathLst>
                <a:path w="593748" h="427154">
                  <a:moveTo>
                    <a:pt x="390548" y="0"/>
                  </a:moveTo>
                  <a:cubicBezTo>
                    <a:pt x="502772" y="0"/>
                    <a:pt x="593748" y="95622"/>
                    <a:pt x="593748" y="213577"/>
                  </a:cubicBezTo>
                  <a:cubicBezTo>
                    <a:pt x="593748" y="331533"/>
                    <a:pt x="502772" y="427154"/>
                    <a:pt x="390548" y="427154"/>
                  </a:cubicBezTo>
                  <a:lnTo>
                    <a:pt x="203200" y="427154"/>
                  </a:lnTo>
                  <a:cubicBezTo>
                    <a:pt x="90976" y="427154"/>
                    <a:pt x="0" y="331533"/>
                    <a:pt x="0" y="213577"/>
                  </a:cubicBezTo>
                  <a:cubicBezTo>
                    <a:pt x="0" y="95622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BF63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58" name="TextBox 58"/>
            <p:cNvSpPr txBox="1"/>
            <p:nvPr/>
          </p:nvSpPr>
          <p:spPr>
            <a:xfrm>
              <a:off x="0" y="-38100"/>
              <a:ext cx="593748" cy="4652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9" name="TextBox 59"/>
          <p:cNvSpPr txBox="1"/>
          <p:nvPr/>
        </p:nvSpPr>
        <p:spPr>
          <a:xfrm>
            <a:off x="1792975" y="6581775"/>
            <a:ext cx="725835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-สว.อก.</a:t>
            </a:r>
          </a:p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-ผบ.หมู่</a:t>
            </a:r>
          </a:p>
        </p:txBody>
      </p:sp>
      <p:grpSp>
        <p:nvGrpSpPr>
          <p:cNvPr id="60" name="Group 60"/>
          <p:cNvGrpSpPr/>
          <p:nvPr/>
        </p:nvGrpSpPr>
        <p:grpSpPr>
          <a:xfrm>
            <a:off x="4323652" y="6270290"/>
            <a:ext cx="2254386" cy="1621852"/>
            <a:chOff x="0" y="0"/>
            <a:chExt cx="593748" cy="427154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593748" cy="427154"/>
            </a:xfrm>
            <a:custGeom>
              <a:avLst/>
              <a:gdLst/>
              <a:ahLst/>
              <a:cxnLst/>
              <a:rect l="l" t="t" r="r" b="b"/>
              <a:pathLst>
                <a:path w="593748" h="427154">
                  <a:moveTo>
                    <a:pt x="390548" y="0"/>
                  </a:moveTo>
                  <a:cubicBezTo>
                    <a:pt x="502772" y="0"/>
                    <a:pt x="593748" y="95622"/>
                    <a:pt x="593748" y="213577"/>
                  </a:cubicBezTo>
                  <a:cubicBezTo>
                    <a:pt x="593748" y="331533"/>
                    <a:pt x="502772" y="427154"/>
                    <a:pt x="390548" y="427154"/>
                  </a:cubicBezTo>
                  <a:lnTo>
                    <a:pt x="203200" y="427154"/>
                  </a:lnTo>
                  <a:cubicBezTo>
                    <a:pt x="90976" y="427154"/>
                    <a:pt x="0" y="331533"/>
                    <a:pt x="0" y="213577"/>
                  </a:cubicBezTo>
                  <a:cubicBezTo>
                    <a:pt x="0" y="95622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4AAD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62" name="TextBox 62"/>
            <p:cNvSpPr txBox="1"/>
            <p:nvPr/>
          </p:nvSpPr>
          <p:spPr>
            <a:xfrm>
              <a:off x="0" y="-38100"/>
              <a:ext cx="593748" cy="4652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3" name="TextBox 63"/>
          <p:cNvSpPr txBox="1"/>
          <p:nvPr/>
        </p:nvSpPr>
        <p:spPr>
          <a:xfrm>
            <a:off x="4976456" y="6581775"/>
            <a:ext cx="1005725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dirty="0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-</a:t>
            </a:r>
            <a:r>
              <a:rPr lang="en-US" sz="2499" dirty="0" err="1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รอง</a:t>
            </a:r>
            <a:r>
              <a:rPr lang="en-US" sz="2499" dirty="0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สวป</a:t>
            </a:r>
            <a:r>
              <a:rPr lang="en-US" sz="2499" dirty="0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.</a:t>
            </a:r>
          </a:p>
          <a:p>
            <a:pPr algn="l">
              <a:lnSpc>
                <a:spcPts val="3499"/>
              </a:lnSpc>
            </a:pPr>
            <a:r>
              <a:rPr lang="en-US" sz="2499" dirty="0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-</a:t>
            </a:r>
            <a:r>
              <a:rPr lang="en-US" sz="2499" dirty="0" err="1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ผบ.หมู่</a:t>
            </a:r>
            <a:endParaRPr lang="en-US" sz="2499" dirty="0">
              <a:solidFill>
                <a:srgbClr val="FFFFFF"/>
              </a:solidFill>
              <a:latin typeface="JS Charnchai"/>
              <a:ea typeface="JS Charnchai"/>
              <a:cs typeface="JS Charnchai"/>
              <a:sym typeface="JS Charnchai"/>
            </a:endParaRPr>
          </a:p>
        </p:txBody>
      </p:sp>
      <p:grpSp>
        <p:nvGrpSpPr>
          <p:cNvPr id="64" name="Group 64"/>
          <p:cNvGrpSpPr/>
          <p:nvPr/>
        </p:nvGrpSpPr>
        <p:grpSpPr>
          <a:xfrm>
            <a:off x="7315200" y="6212798"/>
            <a:ext cx="2254386" cy="1621852"/>
            <a:chOff x="0" y="0"/>
            <a:chExt cx="593748" cy="427154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593748" cy="427154"/>
            </a:xfrm>
            <a:custGeom>
              <a:avLst/>
              <a:gdLst/>
              <a:ahLst/>
              <a:cxnLst/>
              <a:rect l="l" t="t" r="r" b="b"/>
              <a:pathLst>
                <a:path w="593748" h="427154">
                  <a:moveTo>
                    <a:pt x="390548" y="0"/>
                  </a:moveTo>
                  <a:cubicBezTo>
                    <a:pt x="502772" y="0"/>
                    <a:pt x="593748" y="95622"/>
                    <a:pt x="593748" y="213577"/>
                  </a:cubicBezTo>
                  <a:cubicBezTo>
                    <a:pt x="593748" y="331533"/>
                    <a:pt x="502772" y="427154"/>
                    <a:pt x="390548" y="427154"/>
                  </a:cubicBezTo>
                  <a:lnTo>
                    <a:pt x="203200" y="427154"/>
                  </a:lnTo>
                  <a:cubicBezTo>
                    <a:pt x="90976" y="427154"/>
                    <a:pt x="0" y="331533"/>
                    <a:pt x="0" y="213577"/>
                  </a:cubicBezTo>
                  <a:cubicBezTo>
                    <a:pt x="0" y="95622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8C52FF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66" name="TextBox 66"/>
            <p:cNvSpPr txBox="1"/>
            <p:nvPr/>
          </p:nvSpPr>
          <p:spPr>
            <a:xfrm>
              <a:off x="0" y="-38100"/>
              <a:ext cx="593748" cy="4652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7" name="TextBox 67"/>
          <p:cNvSpPr txBox="1"/>
          <p:nvPr/>
        </p:nvSpPr>
        <p:spPr>
          <a:xfrm>
            <a:off x="7931274" y="6407774"/>
            <a:ext cx="1308140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dirty="0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-</a:t>
            </a:r>
            <a:r>
              <a:rPr lang="en-US" sz="2499" dirty="0" err="1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สวป</a:t>
            </a:r>
            <a:r>
              <a:rPr lang="en-US" sz="2499" dirty="0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.</a:t>
            </a:r>
          </a:p>
          <a:p>
            <a:pPr algn="l">
              <a:lnSpc>
                <a:spcPts val="3499"/>
              </a:lnSpc>
            </a:pPr>
            <a:r>
              <a:rPr lang="en-US" sz="2499" dirty="0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-</a:t>
            </a:r>
            <a:r>
              <a:rPr lang="en-US" sz="2499" dirty="0" err="1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รอง</a:t>
            </a:r>
            <a:r>
              <a:rPr lang="en-US" sz="2499" dirty="0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สว</a:t>
            </a:r>
            <a:r>
              <a:rPr lang="en-US" sz="2499" dirty="0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.(ป.)</a:t>
            </a:r>
          </a:p>
          <a:p>
            <a:pPr algn="l">
              <a:lnSpc>
                <a:spcPts val="3499"/>
              </a:lnSpc>
            </a:pPr>
            <a:r>
              <a:rPr lang="en-US" sz="2499" dirty="0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-</a:t>
            </a:r>
            <a:r>
              <a:rPr lang="en-US" sz="2499" dirty="0" err="1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ผบ.หมู่</a:t>
            </a:r>
            <a:r>
              <a:rPr lang="en-US" sz="2499" dirty="0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.</a:t>
            </a:r>
          </a:p>
        </p:txBody>
      </p:sp>
      <p:grpSp>
        <p:nvGrpSpPr>
          <p:cNvPr id="68" name="Group 68"/>
          <p:cNvGrpSpPr/>
          <p:nvPr/>
        </p:nvGrpSpPr>
        <p:grpSpPr>
          <a:xfrm>
            <a:off x="10386285" y="6212798"/>
            <a:ext cx="2254386" cy="1621852"/>
            <a:chOff x="0" y="0"/>
            <a:chExt cx="593748" cy="427154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593748" cy="427154"/>
            </a:xfrm>
            <a:custGeom>
              <a:avLst/>
              <a:gdLst/>
              <a:ahLst/>
              <a:cxnLst/>
              <a:rect l="l" t="t" r="r" b="b"/>
              <a:pathLst>
                <a:path w="593748" h="427154">
                  <a:moveTo>
                    <a:pt x="390548" y="0"/>
                  </a:moveTo>
                  <a:cubicBezTo>
                    <a:pt x="502772" y="0"/>
                    <a:pt x="593748" y="95622"/>
                    <a:pt x="593748" y="213577"/>
                  </a:cubicBezTo>
                  <a:cubicBezTo>
                    <a:pt x="593748" y="331533"/>
                    <a:pt x="502772" y="427154"/>
                    <a:pt x="390548" y="427154"/>
                  </a:cubicBezTo>
                  <a:lnTo>
                    <a:pt x="203200" y="427154"/>
                  </a:lnTo>
                  <a:cubicBezTo>
                    <a:pt x="90976" y="427154"/>
                    <a:pt x="0" y="331533"/>
                    <a:pt x="0" y="213577"/>
                  </a:cubicBezTo>
                  <a:cubicBezTo>
                    <a:pt x="0" y="95622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A6A6A6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70" name="TextBox 70"/>
            <p:cNvSpPr txBox="1"/>
            <p:nvPr/>
          </p:nvSpPr>
          <p:spPr>
            <a:xfrm>
              <a:off x="0" y="-38100"/>
              <a:ext cx="593748" cy="4652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1" name="TextBox 71"/>
          <p:cNvSpPr txBox="1"/>
          <p:nvPr/>
        </p:nvSpPr>
        <p:spPr>
          <a:xfrm>
            <a:off x="10910203" y="6407774"/>
            <a:ext cx="1287363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dirty="0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-</a:t>
            </a:r>
            <a:r>
              <a:rPr lang="en-US" sz="2499" dirty="0" err="1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สว.สส</a:t>
            </a:r>
            <a:r>
              <a:rPr lang="en-US" sz="2499" dirty="0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.</a:t>
            </a:r>
          </a:p>
          <a:p>
            <a:pPr algn="l">
              <a:lnSpc>
                <a:spcPts val="3499"/>
              </a:lnSpc>
            </a:pPr>
            <a:r>
              <a:rPr lang="en-US" sz="2499" dirty="0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-</a:t>
            </a:r>
            <a:r>
              <a:rPr lang="en-US" sz="2499" dirty="0" err="1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รอง</a:t>
            </a:r>
            <a:r>
              <a:rPr lang="en-US" sz="2499" dirty="0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สว</a:t>
            </a:r>
            <a:r>
              <a:rPr lang="en-US" sz="2499" dirty="0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.(ป.)</a:t>
            </a:r>
          </a:p>
          <a:p>
            <a:pPr algn="l">
              <a:lnSpc>
                <a:spcPts val="3499"/>
              </a:lnSpc>
            </a:pPr>
            <a:r>
              <a:rPr lang="en-US" sz="2499" dirty="0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-</a:t>
            </a:r>
            <a:r>
              <a:rPr lang="en-US" sz="2499" dirty="0" err="1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ผบ.หมู่</a:t>
            </a:r>
            <a:endParaRPr lang="en-US" sz="2499" dirty="0">
              <a:solidFill>
                <a:srgbClr val="FFFFFF"/>
              </a:solidFill>
              <a:latin typeface="JS Charnchai"/>
              <a:ea typeface="JS Charnchai"/>
              <a:cs typeface="JS Charnchai"/>
              <a:sym typeface="JS Charnchai"/>
            </a:endParaRPr>
          </a:p>
        </p:txBody>
      </p:sp>
      <p:grpSp>
        <p:nvGrpSpPr>
          <p:cNvPr id="72" name="Group 72"/>
          <p:cNvGrpSpPr/>
          <p:nvPr/>
        </p:nvGrpSpPr>
        <p:grpSpPr>
          <a:xfrm>
            <a:off x="14585547" y="6212798"/>
            <a:ext cx="2254386" cy="1621852"/>
            <a:chOff x="0" y="0"/>
            <a:chExt cx="593748" cy="427154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593748" cy="427154"/>
            </a:xfrm>
            <a:custGeom>
              <a:avLst/>
              <a:gdLst/>
              <a:ahLst/>
              <a:cxnLst/>
              <a:rect l="l" t="t" r="r" b="b"/>
              <a:pathLst>
                <a:path w="593748" h="427154">
                  <a:moveTo>
                    <a:pt x="390548" y="0"/>
                  </a:moveTo>
                  <a:cubicBezTo>
                    <a:pt x="502772" y="0"/>
                    <a:pt x="593748" y="95622"/>
                    <a:pt x="593748" y="213577"/>
                  </a:cubicBezTo>
                  <a:cubicBezTo>
                    <a:pt x="593748" y="331533"/>
                    <a:pt x="502772" y="427154"/>
                    <a:pt x="390548" y="427154"/>
                  </a:cubicBezTo>
                  <a:lnTo>
                    <a:pt x="203200" y="427154"/>
                  </a:lnTo>
                  <a:cubicBezTo>
                    <a:pt x="90976" y="427154"/>
                    <a:pt x="0" y="331533"/>
                    <a:pt x="0" y="213577"/>
                  </a:cubicBezTo>
                  <a:cubicBezTo>
                    <a:pt x="0" y="95622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85B4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74" name="TextBox 74"/>
            <p:cNvSpPr txBox="1"/>
            <p:nvPr/>
          </p:nvSpPr>
          <p:spPr>
            <a:xfrm>
              <a:off x="0" y="-38100"/>
              <a:ext cx="593748" cy="4652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5" name="TextBox 75"/>
          <p:cNvSpPr txBox="1"/>
          <p:nvPr/>
        </p:nvSpPr>
        <p:spPr>
          <a:xfrm>
            <a:off x="15037060" y="6407774"/>
            <a:ext cx="1488616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dirty="0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-</a:t>
            </a:r>
            <a:r>
              <a:rPr lang="en-US" sz="2499" dirty="0" err="1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สว</a:t>
            </a:r>
            <a:r>
              <a:rPr lang="en-US" sz="2499" dirty="0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.(</a:t>
            </a:r>
            <a:r>
              <a:rPr lang="en-US" sz="2499" dirty="0" err="1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สอบสวน</a:t>
            </a:r>
            <a:r>
              <a:rPr lang="en-US" sz="2499" dirty="0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)</a:t>
            </a:r>
          </a:p>
          <a:p>
            <a:pPr algn="l">
              <a:lnSpc>
                <a:spcPts val="3499"/>
              </a:lnSpc>
            </a:pPr>
            <a:r>
              <a:rPr lang="en-US" sz="2499" dirty="0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-</a:t>
            </a:r>
            <a:r>
              <a:rPr lang="en-US" sz="2499" dirty="0" err="1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รอง</a:t>
            </a:r>
            <a:r>
              <a:rPr lang="en-US" sz="2499" dirty="0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สว</a:t>
            </a:r>
            <a:r>
              <a:rPr lang="en-US" sz="2499" dirty="0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.(ป.)</a:t>
            </a:r>
          </a:p>
          <a:p>
            <a:pPr algn="l">
              <a:lnSpc>
                <a:spcPts val="3499"/>
              </a:lnSpc>
            </a:pPr>
            <a:r>
              <a:rPr lang="en-US" sz="2499" dirty="0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-</a:t>
            </a:r>
            <a:r>
              <a:rPr lang="en-US" sz="2499" dirty="0" err="1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ผบ.หมู่</a:t>
            </a:r>
            <a:endParaRPr lang="en-US" sz="2499" dirty="0">
              <a:solidFill>
                <a:srgbClr val="FFFFFF"/>
              </a:solidFill>
              <a:latin typeface="JS Charnchai"/>
              <a:ea typeface="JS Charnchai"/>
              <a:cs typeface="JS Charnchai"/>
              <a:sym typeface="JS Charnchai"/>
            </a:endParaRPr>
          </a:p>
        </p:txBody>
      </p:sp>
      <p:sp>
        <p:nvSpPr>
          <p:cNvPr id="76" name="TextBox 76"/>
          <p:cNvSpPr txBox="1"/>
          <p:nvPr/>
        </p:nvSpPr>
        <p:spPr>
          <a:xfrm>
            <a:off x="1104671" y="8043695"/>
            <a:ext cx="903684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หมายเหตุ 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2295620" y="8043695"/>
            <a:ext cx="11688405" cy="1298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1. รองผู้กำกับการป้องกันปราบปราม เป็นหัวหน้างานอำนวยการ งานป้องกันปราบปราม และงานจราจร</a:t>
            </a:r>
          </a:p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2. รองผู้กำกับสืบสวน เป็นหัวหน้างานสืบสวน</a:t>
            </a:r>
          </a:p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3. รองผู้กำกับรอง(สอบสวน) เป็นหัวหน้างานสอบสวน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13984025" y="9415800"/>
            <a:ext cx="3340375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 err="1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ข้อมูล</a:t>
            </a:r>
            <a:r>
              <a:rPr lang="en-US" sz="3000" dirty="0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 ณ </a:t>
            </a:r>
            <a:r>
              <a:rPr lang="en-US" sz="3000" dirty="0" err="1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วันที่</a:t>
            </a:r>
            <a:r>
              <a:rPr lang="en-US" sz="3000" dirty="0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 1 </a:t>
            </a:r>
            <a:r>
              <a:rPr lang="en-US" sz="3000" dirty="0" err="1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มีนาคม</a:t>
            </a:r>
            <a:r>
              <a:rPr lang="en-US" sz="3000" dirty="0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 2568</a:t>
            </a:r>
          </a:p>
        </p:txBody>
      </p:sp>
      <p:sp>
        <p:nvSpPr>
          <p:cNvPr id="79" name="AutoShape 79"/>
          <p:cNvSpPr/>
          <p:nvPr/>
        </p:nvSpPr>
        <p:spPr>
          <a:xfrm flipV="1">
            <a:off x="5347552" y="2189330"/>
            <a:ext cx="10465796" cy="0"/>
          </a:xfrm>
          <a:prstGeom prst="line">
            <a:avLst/>
          </a:prstGeom>
          <a:ln w="38100" cap="flat">
            <a:solidFill>
              <a:srgbClr val="FFFFFF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80" name="AutoShape 80"/>
          <p:cNvSpPr/>
          <p:nvPr/>
        </p:nvSpPr>
        <p:spPr>
          <a:xfrm>
            <a:off x="11532528" y="2229017"/>
            <a:ext cx="0" cy="308376"/>
          </a:xfrm>
          <a:prstGeom prst="line">
            <a:avLst/>
          </a:prstGeom>
          <a:ln w="38100" cap="flat">
            <a:solidFill>
              <a:srgbClr val="FFFFFF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81" name="AutoShape 81"/>
          <p:cNvSpPr/>
          <p:nvPr/>
        </p:nvSpPr>
        <p:spPr>
          <a:xfrm>
            <a:off x="15813348" y="2209967"/>
            <a:ext cx="0" cy="308376"/>
          </a:xfrm>
          <a:prstGeom prst="line">
            <a:avLst/>
          </a:prstGeom>
          <a:ln w="38100" cap="flat">
            <a:solidFill>
              <a:srgbClr val="FFFFFF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82" name="AutoShape 82"/>
          <p:cNvSpPr/>
          <p:nvPr/>
        </p:nvSpPr>
        <p:spPr>
          <a:xfrm>
            <a:off x="5366602" y="2206451"/>
            <a:ext cx="0" cy="308376"/>
          </a:xfrm>
          <a:prstGeom prst="line">
            <a:avLst/>
          </a:prstGeom>
          <a:ln w="38100" cap="flat">
            <a:solidFill>
              <a:srgbClr val="FFFFFF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83" name="AutoShape 83"/>
          <p:cNvSpPr/>
          <p:nvPr/>
        </p:nvSpPr>
        <p:spPr>
          <a:xfrm flipH="1">
            <a:off x="11513478" y="3708334"/>
            <a:ext cx="0" cy="733307"/>
          </a:xfrm>
          <a:prstGeom prst="line">
            <a:avLst/>
          </a:prstGeom>
          <a:ln w="38100" cap="flat">
            <a:solidFill>
              <a:srgbClr val="FFFFFF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84" name="AutoShape 84"/>
          <p:cNvSpPr/>
          <p:nvPr/>
        </p:nvSpPr>
        <p:spPr>
          <a:xfrm flipH="1">
            <a:off x="15832398" y="3748453"/>
            <a:ext cx="0" cy="603998"/>
          </a:xfrm>
          <a:prstGeom prst="line">
            <a:avLst/>
          </a:prstGeom>
          <a:ln w="38100" cap="flat">
            <a:solidFill>
              <a:srgbClr val="FFFFFF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85" name="AutoShape 85"/>
          <p:cNvSpPr/>
          <p:nvPr/>
        </p:nvSpPr>
        <p:spPr>
          <a:xfrm flipH="1">
            <a:off x="15813348" y="5622248"/>
            <a:ext cx="0" cy="603998"/>
          </a:xfrm>
          <a:prstGeom prst="line">
            <a:avLst/>
          </a:prstGeom>
          <a:ln w="38100" cap="flat">
            <a:solidFill>
              <a:srgbClr val="FFFFFF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86" name="AutoShape 86"/>
          <p:cNvSpPr/>
          <p:nvPr/>
        </p:nvSpPr>
        <p:spPr>
          <a:xfrm flipH="1">
            <a:off x="11513478" y="5622248"/>
            <a:ext cx="0" cy="603998"/>
          </a:xfrm>
          <a:prstGeom prst="line">
            <a:avLst/>
          </a:prstGeom>
          <a:ln w="38100" cap="flat">
            <a:solidFill>
              <a:srgbClr val="FFFFFF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87" name="AutoShape 87"/>
          <p:cNvSpPr/>
          <p:nvPr/>
        </p:nvSpPr>
        <p:spPr>
          <a:xfrm flipH="1">
            <a:off x="8442393" y="5603198"/>
            <a:ext cx="0" cy="603998"/>
          </a:xfrm>
          <a:prstGeom prst="line">
            <a:avLst/>
          </a:prstGeom>
          <a:ln w="38100" cap="flat">
            <a:solidFill>
              <a:srgbClr val="FFFFFF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88" name="AutoShape 88"/>
          <p:cNvSpPr/>
          <p:nvPr/>
        </p:nvSpPr>
        <p:spPr>
          <a:xfrm flipH="1">
            <a:off x="5387907" y="5622248"/>
            <a:ext cx="0" cy="603998"/>
          </a:xfrm>
          <a:prstGeom prst="line">
            <a:avLst/>
          </a:prstGeom>
          <a:ln w="38100" cap="flat">
            <a:solidFill>
              <a:srgbClr val="FFFFFF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89" name="AutoShape 89"/>
          <p:cNvSpPr/>
          <p:nvPr/>
        </p:nvSpPr>
        <p:spPr>
          <a:xfrm flipH="1">
            <a:off x="2136843" y="5634745"/>
            <a:ext cx="0" cy="603998"/>
          </a:xfrm>
          <a:prstGeom prst="line">
            <a:avLst/>
          </a:prstGeom>
          <a:ln w="38100" cap="flat">
            <a:solidFill>
              <a:srgbClr val="FFFFFF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90" name="AutoShape 90"/>
          <p:cNvSpPr/>
          <p:nvPr/>
        </p:nvSpPr>
        <p:spPr>
          <a:xfrm flipH="1">
            <a:off x="5406957" y="3726431"/>
            <a:ext cx="0" cy="603998"/>
          </a:xfrm>
          <a:prstGeom prst="line">
            <a:avLst/>
          </a:prstGeom>
          <a:ln w="38100" cap="flat">
            <a:solidFill>
              <a:srgbClr val="FFFFFF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91" name="AutoShape 91"/>
          <p:cNvSpPr/>
          <p:nvPr/>
        </p:nvSpPr>
        <p:spPr>
          <a:xfrm>
            <a:off x="2136843" y="4016710"/>
            <a:ext cx="6305550" cy="0"/>
          </a:xfrm>
          <a:prstGeom prst="line">
            <a:avLst/>
          </a:prstGeom>
          <a:ln w="38100" cap="flat">
            <a:solidFill>
              <a:srgbClr val="FFFFFF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92" name="AutoShape 92"/>
          <p:cNvSpPr/>
          <p:nvPr/>
        </p:nvSpPr>
        <p:spPr>
          <a:xfrm>
            <a:off x="2155893" y="4050928"/>
            <a:ext cx="0" cy="308376"/>
          </a:xfrm>
          <a:prstGeom prst="line">
            <a:avLst/>
          </a:prstGeom>
          <a:ln w="38100" cap="flat">
            <a:solidFill>
              <a:srgbClr val="FFFFFF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93" name="AutoShape 93"/>
          <p:cNvSpPr/>
          <p:nvPr/>
        </p:nvSpPr>
        <p:spPr>
          <a:xfrm>
            <a:off x="8422118" y="4050928"/>
            <a:ext cx="0" cy="308376"/>
          </a:xfrm>
          <a:prstGeom prst="line">
            <a:avLst/>
          </a:prstGeom>
          <a:ln w="38100" cap="flat">
            <a:solidFill>
              <a:srgbClr val="FFFFFF"/>
            </a:solidFill>
            <a:prstDash val="sysDot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80800">
                <a:alpha val="100000"/>
              </a:srgbClr>
            </a:gs>
            <a:gs pos="100000">
              <a:srgbClr val="290714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50845" y="1440876"/>
            <a:ext cx="7386309" cy="7405249"/>
          </a:xfrm>
          <a:custGeom>
            <a:avLst/>
            <a:gdLst/>
            <a:ahLst/>
            <a:cxnLst/>
            <a:rect l="l" t="t" r="r" b="b"/>
            <a:pathLst>
              <a:path w="7386309" h="7405249">
                <a:moveTo>
                  <a:pt x="0" y="0"/>
                </a:moveTo>
                <a:lnTo>
                  <a:pt x="7386310" y="0"/>
                </a:lnTo>
                <a:lnTo>
                  <a:pt x="7386310" y="7405248"/>
                </a:lnTo>
                <a:lnTo>
                  <a:pt x="0" y="74052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6270290"/>
            <a:ext cx="7315200" cy="4016710"/>
          </a:xfrm>
          <a:custGeom>
            <a:avLst/>
            <a:gdLst/>
            <a:ahLst/>
            <a:cxnLst/>
            <a:rect l="l" t="t" r="r" b="b"/>
            <a:pathLst>
              <a:path w="7315200" h="4016710">
                <a:moveTo>
                  <a:pt x="0" y="0"/>
                </a:moveTo>
                <a:lnTo>
                  <a:pt x="7315200" y="0"/>
                </a:lnTo>
                <a:lnTo>
                  <a:pt x="7315200" y="4016710"/>
                </a:lnTo>
                <a:lnTo>
                  <a:pt x="0" y="40167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0800000">
            <a:off x="10972800" y="0"/>
            <a:ext cx="7315200" cy="4016710"/>
          </a:xfrm>
          <a:custGeom>
            <a:avLst/>
            <a:gdLst/>
            <a:ahLst/>
            <a:cxnLst/>
            <a:rect l="l" t="t" r="r" b="b"/>
            <a:pathLst>
              <a:path w="7315200" h="4016710">
                <a:moveTo>
                  <a:pt x="0" y="0"/>
                </a:moveTo>
                <a:lnTo>
                  <a:pt x="7315200" y="0"/>
                </a:lnTo>
                <a:lnTo>
                  <a:pt x="7315200" y="4016710"/>
                </a:lnTo>
                <a:lnTo>
                  <a:pt x="0" y="40167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5400000">
            <a:off x="-1649245" y="1649245"/>
            <a:ext cx="7315200" cy="4016710"/>
          </a:xfrm>
          <a:custGeom>
            <a:avLst/>
            <a:gdLst/>
            <a:ahLst/>
            <a:cxnLst/>
            <a:rect l="l" t="t" r="r" b="b"/>
            <a:pathLst>
              <a:path w="7315200" h="4016710">
                <a:moveTo>
                  <a:pt x="0" y="0"/>
                </a:moveTo>
                <a:lnTo>
                  <a:pt x="7315200" y="0"/>
                </a:lnTo>
                <a:lnTo>
                  <a:pt x="7315200" y="4016710"/>
                </a:lnTo>
                <a:lnTo>
                  <a:pt x="0" y="40167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9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400000">
            <a:off x="12622045" y="4621045"/>
            <a:ext cx="7315200" cy="4016710"/>
          </a:xfrm>
          <a:custGeom>
            <a:avLst/>
            <a:gdLst/>
            <a:ahLst/>
            <a:cxnLst/>
            <a:rect l="l" t="t" r="r" b="b"/>
            <a:pathLst>
              <a:path w="7315200" h="4016710">
                <a:moveTo>
                  <a:pt x="0" y="0"/>
                </a:moveTo>
                <a:lnTo>
                  <a:pt x="7315200" y="0"/>
                </a:lnTo>
                <a:lnTo>
                  <a:pt x="7315200" y="4016710"/>
                </a:lnTo>
                <a:lnTo>
                  <a:pt x="0" y="40167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929580" y="191611"/>
            <a:ext cx="1113162" cy="1116016"/>
          </a:xfrm>
          <a:custGeom>
            <a:avLst/>
            <a:gdLst/>
            <a:ahLst/>
            <a:cxnLst/>
            <a:rect l="l" t="t" r="r" b="b"/>
            <a:pathLst>
              <a:path w="1113162" h="1116016">
                <a:moveTo>
                  <a:pt x="0" y="0"/>
                </a:moveTo>
                <a:lnTo>
                  <a:pt x="1113162" y="0"/>
                </a:lnTo>
                <a:lnTo>
                  <a:pt x="1113162" y="1116016"/>
                </a:lnTo>
                <a:lnTo>
                  <a:pt x="0" y="11160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179938" y="191611"/>
            <a:ext cx="3920596" cy="1073263"/>
          </a:xfrm>
          <a:custGeom>
            <a:avLst/>
            <a:gdLst/>
            <a:ahLst/>
            <a:cxnLst/>
            <a:rect l="l" t="t" r="r" b="b"/>
            <a:pathLst>
              <a:path w="3920596" h="1073263">
                <a:moveTo>
                  <a:pt x="0" y="0"/>
                </a:moveTo>
                <a:lnTo>
                  <a:pt x="3920596" y="0"/>
                </a:lnTo>
                <a:lnTo>
                  <a:pt x="3920596" y="1073263"/>
                </a:lnTo>
                <a:lnTo>
                  <a:pt x="0" y="107326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6696075" y="1264874"/>
            <a:ext cx="4895850" cy="743481"/>
            <a:chOff x="0" y="0"/>
            <a:chExt cx="812800" cy="12343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123431"/>
            </a:xfrm>
            <a:custGeom>
              <a:avLst/>
              <a:gdLst/>
              <a:ahLst/>
              <a:cxnLst/>
              <a:rect l="l" t="t" r="r" b="b"/>
              <a:pathLst>
                <a:path w="812800" h="123431">
                  <a:moveTo>
                    <a:pt x="15813" y="0"/>
                  </a:moveTo>
                  <a:lnTo>
                    <a:pt x="796987" y="0"/>
                  </a:lnTo>
                  <a:cubicBezTo>
                    <a:pt x="805720" y="0"/>
                    <a:pt x="812800" y="7080"/>
                    <a:pt x="812800" y="15813"/>
                  </a:cubicBezTo>
                  <a:lnTo>
                    <a:pt x="812800" y="107618"/>
                  </a:lnTo>
                  <a:cubicBezTo>
                    <a:pt x="812800" y="116351"/>
                    <a:pt x="805720" y="123431"/>
                    <a:pt x="796987" y="123431"/>
                  </a:cubicBezTo>
                  <a:lnTo>
                    <a:pt x="15813" y="123431"/>
                  </a:lnTo>
                  <a:cubicBezTo>
                    <a:pt x="7080" y="123431"/>
                    <a:pt x="0" y="116351"/>
                    <a:pt x="0" y="107618"/>
                  </a:cubicBezTo>
                  <a:lnTo>
                    <a:pt x="0" y="15813"/>
                  </a:lnTo>
                  <a:cubicBezTo>
                    <a:pt x="0" y="7080"/>
                    <a:pt x="7080" y="0"/>
                    <a:pt x="15813" y="0"/>
                  </a:cubicBezTo>
                  <a:close/>
                </a:path>
              </a:pathLst>
            </a:custGeom>
            <a:solidFill>
              <a:srgbClr val="FF3131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812800" cy="1710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>
                  <a:solidFill>
                    <a:srgbClr val="000000"/>
                  </a:solidFill>
                  <a:latin typeface="JS Charnchai"/>
                  <a:ea typeface="JS Charnchai"/>
                  <a:cs typeface="JS Charnchai"/>
                  <a:sym typeface="JS Charnchai"/>
                </a:rPr>
                <a:t>ลักษณะงานภายในสถานี แบ่งเป็น 5 สายงาน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4173200" y="9201150"/>
            <a:ext cx="3120194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 err="1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ข้อมูล</a:t>
            </a:r>
            <a:r>
              <a:rPr lang="en-US" sz="3000" dirty="0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 ณ </a:t>
            </a:r>
            <a:r>
              <a:rPr lang="en-US" sz="3000" dirty="0" err="1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วันที่</a:t>
            </a:r>
            <a:r>
              <a:rPr lang="en-US" sz="3000" dirty="0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 1 </a:t>
            </a:r>
            <a:r>
              <a:rPr lang="en-US" sz="3000" dirty="0" err="1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มีนาคม</a:t>
            </a:r>
            <a:r>
              <a:rPr lang="en-US" sz="3000" dirty="0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 2568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7984151" y="2566384"/>
            <a:ext cx="2319697" cy="604520"/>
            <a:chOff x="0" y="0"/>
            <a:chExt cx="385112" cy="10036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85112" cy="100361"/>
            </a:xfrm>
            <a:custGeom>
              <a:avLst/>
              <a:gdLst/>
              <a:ahLst/>
              <a:cxnLst/>
              <a:rect l="l" t="t" r="r" b="b"/>
              <a:pathLst>
                <a:path w="385112" h="100361">
                  <a:moveTo>
                    <a:pt x="33375" y="0"/>
                  </a:moveTo>
                  <a:lnTo>
                    <a:pt x="351737" y="0"/>
                  </a:lnTo>
                  <a:cubicBezTo>
                    <a:pt x="370170" y="0"/>
                    <a:pt x="385112" y="14942"/>
                    <a:pt x="385112" y="33375"/>
                  </a:cubicBezTo>
                  <a:lnTo>
                    <a:pt x="385112" y="66987"/>
                  </a:lnTo>
                  <a:cubicBezTo>
                    <a:pt x="385112" y="85419"/>
                    <a:pt x="370170" y="100361"/>
                    <a:pt x="351737" y="100361"/>
                  </a:cubicBezTo>
                  <a:lnTo>
                    <a:pt x="33375" y="100361"/>
                  </a:lnTo>
                  <a:cubicBezTo>
                    <a:pt x="14942" y="100361"/>
                    <a:pt x="0" y="85419"/>
                    <a:pt x="0" y="66987"/>
                  </a:cubicBezTo>
                  <a:lnTo>
                    <a:pt x="0" y="33375"/>
                  </a:lnTo>
                  <a:cubicBezTo>
                    <a:pt x="0" y="14942"/>
                    <a:pt x="14942" y="0"/>
                    <a:pt x="33375" y="0"/>
                  </a:cubicBezTo>
                  <a:close/>
                </a:path>
              </a:pathLst>
            </a:custGeom>
            <a:solidFill>
              <a:srgbClr val="A6A6A6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385112" cy="1479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>
                  <a:solidFill>
                    <a:srgbClr val="000000"/>
                  </a:solidFill>
                  <a:latin typeface="JS Charnchai"/>
                  <a:ea typeface="JS Charnchai"/>
                  <a:cs typeface="JS Charnchai"/>
                  <a:sym typeface="JS Charnchai"/>
                </a:rPr>
                <a:t>งานจราจร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376378" y="2566384"/>
            <a:ext cx="2319697" cy="604520"/>
            <a:chOff x="0" y="0"/>
            <a:chExt cx="385112" cy="10036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85112" cy="100361"/>
            </a:xfrm>
            <a:custGeom>
              <a:avLst/>
              <a:gdLst/>
              <a:ahLst/>
              <a:cxnLst/>
              <a:rect l="l" t="t" r="r" b="b"/>
              <a:pathLst>
                <a:path w="385112" h="100361">
                  <a:moveTo>
                    <a:pt x="33375" y="0"/>
                  </a:moveTo>
                  <a:lnTo>
                    <a:pt x="351737" y="0"/>
                  </a:lnTo>
                  <a:cubicBezTo>
                    <a:pt x="370170" y="0"/>
                    <a:pt x="385112" y="14942"/>
                    <a:pt x="385112" y="33375"/>
                  </a:cubicBezTo>
                  <a:lnTo>
                    <a:pt x="385112" y="66987"/>
                  </a:lnTo>
                  <a:cubicBezTo>
                    <a:pt x="385112" y="85419"/>
                    <a:pt x="370170" y="100361"/>
                    <a:pt x="351737" y="100361"/>
                  </a:cubicBezTo>
                  <a:lnTo>
                    <a:pt x="33375" y="100361"/>
                  </a:lnTo>
                  <a:cubicBezTo>
                    <a:pt x="14942" y="100361"/>
                    <a:pt x="0" y="85419"/>
                    <a:pt x="0" y="66987"/>
                  </a:cubicBezTo>
                  <a:lnTo>
                    <a:pt x="0" y="33375"/>
                  </a:lnTo>
                  <a:cubicBezTo>
                    <a:pt x="0" y="14942"/>
                    <a:pt x="14942" y="0"/>
                    <a:pt x="33375" y="0"/>
                  </a:cubicBezTo>
                  <a:close/>
                </a:path>
              </a:pathLst>
            </a:custGeom>
            <a:solidFill>
              <a:srgbClr val="A6A6A6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385112" cy="1479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>
                  <a:solidFill>
                    <a:srgbClr val="000000"/>
                  </a:solidFill>
                  <a:latin typeface="JS Charnchai"/>
                  <a:ea typeface="JS Charnchai"/>
                  <a:cs typeface="JS Charnchai"/>
                  <a:sym typeface="JS Charnchai"/>
                </a:rPr>
                <a:t>งานป้องกันปราบปราม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1589724" y="2566384"/>
            <a:ext cx="2319697" cy="604520"/>
            <a:chOff x="0" y="0"/>
            <a:chExt cx="385112" cy="100361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85112" cy="100361"/>
            </a:xfrm>
            <a:custGeom>
              <a:avLst/>
              <a:gdLst/>
              <a:ahLst/>
              <a:cxnLst/>
              <a:rect l="l" t="t" r="r" b="b"/>
              <a:pathLst>
                <a:path w="385112" h="100361">
                  <a:moveTo>
                    <a:pt x="33375" y="0"/>
                  </a:moveTo>
                  <a:lnTo>
                    <a:pt x="351737" y="0"/>
                  </a:lnTo>
                  <a:cubicBezTo>
                    <a:pt x="370170" y="0"/>
                    <a:pt x="385112" y="14942"/>
                    <a:pt x="385112" y="33375"/>
                  </a:cubicBezTo>
                  <a:lnTo>
                    <a:pt x="385112" y="66987"/>
                  </a:lnTo>
                  <a:cubicBezTo>
                    <a:pt x="385112" y="85419"/>
                    <a:pt x="370170" y="100361"/>
                    <a:pt x="351737" y="100361"/>
                  </a:cubicBezTo>
                  <a:lnTo>
                    <a:pt x="33375" y="100361"/>
                  </a:lnTo>
                  <a:cubicBezTo>
                    <a:pt x="14942" y="100361"/>
                    <a:pt x="0" y="85419"/>
                    <a:pt x="0" y="66987"/>
                  </a:cubicBezTo>
                  <a:lnTo>
                    <a:pt x="0" y="33375"/>
                  </a:lnTo>
                  <a:cubicBezTo>
                    <a:pt x="0" y="14942"/>
                    <a:pt x="14942" y="0"/>
                    <a:pt x="33375" y="0"/>
                  </a:cubicBezTo>
                  <a:close/>
                </a:path>
              </a:pathLst>
            </a:custGeom>
            <a:solidFill>
              <a:srgbClr val="A6A6A6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0" y="-47625"/>
              <a:ext cx="385112" cy="1479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>
                  <a:solidFill>
                    <a:srgbClr val="000000"/>
                  </a:solidFill>
                  <a:latin typeface="JS Charnchai"/>
                  <a:ea typeface="JS Charnchai"/>
                  <a:cs typeface="JS Charnchai"/>
                  <a:sym typeface="JS Charnchai"/>
                </a:rPr>
                <a:t>งานสืบสวน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5195296" y="2566384"/>
            <a:ext cx="2319697" cy="604520"/>
            <a:chOff x="0" y="0"/>
            <a:chExt cx="385112" cy="100361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385112" cy="100361"/>
            </a:xfrm>
            <a:custGeom>
              <a:avLst/>
              <a:gdLst/>
              <a:ahLst/>
              <a:cxnLst/>
              <a:rect l="l" t="t" r="r" b="b"/>
              <a:pathLst>
                <a:path w="385112" h="100361">
                  <a:moveTo>
                    <a:pt x="33375" y="0"/>
                  </a:moveTo>
                  <a:lnTo>
                    <a:pt x="351737" y="0"/>
                  </a:lnTo>
                  <a:cubicBezTo>
                    <a:pt x="370170" y="0"/>
                    <a:pt x="385112" y="14942"/>
                    <a:pt x="385112" y="33375"/>
                  </a:cubicBezTo>
                  <a:lnTo>
                    <a:pt x="385112" y="66987"/>
                  </a:lnTo>
                  <a:cubicBezTo>
                    <a:pt x="385112" y="85419"/>
                    <a:pt x="370170" y="100361"/>
                    <a:pt x="351737" y="100361"/>
                  </a:cubicBezTo>
                  <a:lnTo>
                    <a:pt x="33375" y="100361"/>
                  </a:lnTo>
                  <a:cubicBezTo>
                    <a:pt x="14942" y="100361"/>
                    <a:pt x="0" y="85419"/>
                    <a:pt x="0" y="66987"/>
                  </a:cubicBezTo>
                  <a:lnTo>
                    <a:pt x="0" y="33375"/>
                  </a:lnTo>
                  <a:cubicBezTo>
                    <a:pt x="0" y="14942"/>
                    <a:pt x="14942" y="0"/>
                    <a:pt x="33375" y="0"/>
                  </a:cubicBezTo>
                  <a:close/>
                </a:path>
              </a:pathLst>
            </a:custGeom>
            <a:solidFill>
              <a:srgbClr val="A6A6A6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-47625"/>
              <a:ext cx="385112" cy="1479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>
                  <a:solidFill>
                    <a:srgbClr val="000000"/>
                  </a:solidFill>
                  <a:latin typeface="JS Charnchai"/>
                  <a:ea typeface="JS Charnchai"/>
                  <a:cs typeface="JS Charnchai"/>
                  <a:sym typeface="JS Charnchai"/>
                </a:rPr>
                <a:t>งานป้องกันปราบปราม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770805" y="2566384"/>
            <a:ext cx="2319697" cy="604520"/>
            <a:chOff x="0" y="0"/>
            <a:chExt cx="385112" cy="10036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385112" cy="100361"/>
            </a:xfrm>
            <a:custGeom>
              <a:avLst/>
              <a:gdLst/>
              <a:ahLst/>
              <a:cxnLst/>
              <a:rect l="l" t="t" r="r" b="b"/>
              <a:pathLst>
                <a:path w="385112" h="100361">
                  <a:moveTo>
                    <a:pt x="33375" y="0"/>
                  </a:moveTo>
                  <a:lnTo>
                    <a:pt x="351737" y="0"/>
                  </a:lnTo>
                  <a:cubicBezTo>
                    <a:pt x="370170" y="0"/>
                    <a:pt x="385112" y="14942"/>
                    <a:pt x="385112" y="33375"/>
                  </a:cubicBezTo>
                  <a:lnTo>
                    <a:pt x="385112" y="66987"/>
                  </a:lnTo>
                  <a:cubicBezTo>
                    <a:pt x="385112" y="85419"/>
                    <a:pt x="370170" y="100361"/>
                    <a:pt x="351737" y="100361"/>
                  </a:cubicBezTo>
                  <a:lnTo>
                    <a:pt x="33375" y="100361"/>
                  </a:lnTo>
                  <a:cubicBezTo>
                    <a:pt x="14942" y="100361"/>
                    <a:pt x="0" y="85419"/>
                    <a:pt x="0" y="66987"/>
                  </a:cubicBezTo>
                  <a:lnTo>
                    <a:pt x="0" y="33375"/>
                  </a:lnTo>
                  <a:cubicBezTo>
                    <a:pt x="0" y="14942"/>
                    <a:pt x="14942" y="0"/>
                    <a:pt x="33375" y="0"/>
                  </a:cubicBezTo>
                  <a:close/>
                </a:path>
              </a:pathLst>
            </a:custGeom>
            <a:solidFill>
              <a:srgbClr val="A6A6A6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-47625"/>
              <a:ext cx="385112" cy="1479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 dirty="0" err="1">
                  <a:solidFill>
                    <a:srgbClr val="000000"/>
                  </a:solidFill>
                  <a:latin typeface="JS Charnchai"/>
                  <a:ea typeface="JS Charnchai"/>
                  <a:cs typeface="JS Charnchai"/>
                  <a:sym typeface="JS Charnchai"/>
                </a:rPr>
                <a:t>งานอำนวยการ</a:t>
              </a:r>
              <a:endParaRPr lang="en-US" sz="2499" dirty="0">
                <a:solidFill>
                  <a:srgbClr val="000000"/>
                </a:solidFill>
                <a:latin typeface="JS Charnchai"/>
                <a:ea typeface="JS Charnchai"/>
                <a:cs typeface="JS Charnchai"/>
                <a:sym typeface="JS Charnchai"/>
              </a:endParaRP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770805" y="3270544"/>
            <a:ext cx="2319697" cy="5200259"/>
            <a:chOff x="0" y="0"/>
            <a:chExt cx="385112" cy="863337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385112" cy="863337"/>
            </a:xfrm>
            <a:custGeom>
              <a:avLst/>
              <a:gdLst/>
              <a:ahLst/>
              <a:cxnLst/>
              <a:rect l="l" t="t" r="r" b="b"/>
              <a:pathLst>
                <a:path w="385112" h="863337">
                  <a:moveTo>
                    <a:pt x="33375" y="0"/>
                  </a:moveTo>
                  <a:lnTo>
                    <a:pt x="351737" y="0"/>
                  </a:lnTo>
                  <a:cubicBezTo>
                    <a:pt x="370170" y="0"/>
                    <a:pt x="385112" y="14942"/>
                    <a:pt x="385112" y="33375"/>
                  </a:cubicBezTo>
                  <a:lnTo>
                    <a:pt x="385112" y="829963"/>
                  </a:lnTo>
                  <a:cubicBezTo>
                    <a:pt x="385112" y="848395"/>
                    <a:pt x="370170" y="863337"/>
                    <a:pt x="351737" y="863337"/>
                  </a:cubicBezTo>
                  <a:lnTo>
                    <a:pt x="33375" y="863337"/>
                  </a:lnTo>
                  <a:cubicBezTo>
                    <a:pt x="14942" y="863337"/>
                    <a:pt x="0" y="848395"/>
                    <a:pt x="0" y="829963"/>
                  </a:cubicBezTo>
                  <a:lnTo>
                    <a:pt x="0" y="33375"/>
                  </a:lnTo>
                  <a:cubicBezTo>
                    <a:pt x="0" y="14942"/>
                    <a:pt x="14942" y="0"/>
                    <a:pt x="33375" y="0"/>
                  </a:cubicBezTo>
                  <a:close/>
                </a:path>
              </a:pathLst>
            </a:custGeom>
            <a:solidFill>
              <a:srgbClr val="F8F8F8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0" y="-28575"/>
              <a:ext cx="385112" cy="8919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323850" lvl="1" indent="-161925" algn="l">
                <a:lnSpc>
                  <a:spcPts val="2100"/>
                </a:lnSpc>
                <a:buFont typeface="Arial"/>
                <a:buChar char="•"/>
              </a:pPr>
              <a:r>
                <a:rPr lang="en-US" sz="1500">
                  <a:solidFill>
                    <a:srgbClr val="000000"/>
                  </a:solidFill>
                  <a:latin typeface="JS Charnchai"/>
                  <a:ea typeface="JS Charnchai"/>
                  <a:cs typeface="JS Charnchai"/>
                  <a:sym typeface="JS Charnchai"/>
                </a:rPr>
                <a:t>งานนโยบายและแผนปฏิบัติการ</a:t>
              </a:r>
            </a:p>
            <a:p>
              <a:pPr marL="323850" lvl="1" indent="-161925" algn="l">
                <a:lnSpc>
                  <a:spcPts val="2100"/>
                </a:lnSpc>
                <a:buFont typeface="Arial"/>
                <a:buChar char="•"/>
              </a:pPr>
              <a:r>
                <a:rPr lang="en-US" sz="1500">
                  <a:solidFill>
                    <a:srgbClr val="000000"/>
                  </a:solidFill>
                  <a:latin typeface="JS Charnchai"/>
                  <a:ea typeface="JS Charnchai"/>
                  <a:cs typeface="JS Charnchai"/>
                  <a:sym typeface="JS Charnchai"/>
                </a:rPr>
                <a:t>งานธุรการและสารบรรณ</a:t>
              </a:r>
            </a:p>
            <a:p>
              <a:pPr marL="323850" lvl="1" indent="-161925" algn="l">
                <a:lnSpc>
                  <a:spcPts val="2100"/>
                </a:lnSpc>
                <a:buFont typeface="Arial"/>
                <a:buChar char="•"/>
              </a:pPr>
              <a:r>
                <a:rPr lang="en-US" sz="1500">
                  <a:solidFill>
                    <a:srgbClr val="000000"/>
                  </a:solidFill>
                  <a:latin typeface="JS Charnchai"/>
                  <a:ea typeface="JS Charnchai"/>
                  <a:cs typeface="JS Charnchai"/>
                  <a:sym typeface="JS Charnchai"/>
                </a:rPr>
                <a:t>งานกำลังพล</a:t>
              </a:r>
            </a:p>
            <a:p>
              <a:pPr marL="323850" lvl="1" indent="-161925" algn="l">
                <a:lnSpc>
                  <a:spcPts val="2100"/>
                </a:lnSpc>
                <a:buFont typeface="Arial"/>
                <a:buChar char="•"/>
              </a:pPr>
              <a:r>
                <a:rPr lang="en-US" sz="1500">
                  <a:solidFill>
                    <a:srgbClr val="000000"/>
                  </a:solidFill>
                  <a:latin typeface="JS Charnchai"/>
                  <a:ea typeface="JS Charnchai"/>
                  <a:cs typeface="JS Charnchai"/>
                  <a:sym typeface="JS Charnchai"/>
                </a:rPr>
                <a:t>งานสวัสดิการ</a:t>
              </a:r>
            </a:p>
            <a:p>
              <a:pPr marL="323850" lvl="1" indent="-161925" algn="l">
                <a:lnSpc>
                  <a:spcPts val="2100"/>
                </a:lnSpc>
                <a:buFont typeface="Arial"/>
                <a:buChar char="•"/>
              </a:pPr>
              <a:r>
                <a:rPr lang="en-US" sz="1500">
                  <a:solidFill>
                    <a:srgbClr val="000000"/>
                  </a:solidFill>
                  <a:latin typeface="JS Charnchai"/>
                  <a:ea typeface="JS Charnchai"/>
                  <a:cs typeface="JS Charnchai"/>
                  <a:sym typeface="JS Charnchai"/>
                </a:rPr>
                <a:t>งานพัฒนาองค์กร</a:t>
              </a:r>
            </a:p>
            <a:p>
              <a:pPr marL="323850" lvl="1" indent="-161925" algn="l">
                <a:lnSpc>
                  <a:spcPts val="2100"/>
                </a:lnSpc>
                <a:buFont typeface="Arial"/>
                <a:buChar char="•"/>
              </a:pPr>
              <a:r>
                <a:rPr lang="en-US" sz="1500">
                  <a:solidFill>
                    <a:srgbClr val="000000"/>
                  </a:solidFill>
                  <a:latin typeface="JS Charnchai"/>
                  <a:ea typeface="JS Charnchai"/>
                  <a:cs typeface="JS Charnchai"/>
                  <a:sym typeface="JS Charnchai"/>
                </a:rPr>
                <a:t>งานงบประมาณ งานการเงินและพัสดุ</a:t>
              </a:r>
            </a:p>
            <a:p>
              <a:pPr marL="323850" lvl="1" indent="-161925" algn="l">
                <a:lnSpc>
                  <a:spcPts val="2100"/>
                </a:lnSpc>
                <a:buFont typeface="Arial"/>
                <a:buChar char="•"/>
              </a:pPr>
              <a:r>
                <a:rPr lang="en-US" sz="1500">
                  <a:solidFill>
                    <a:srgbClr val="000000"/>
                  </a:solidFill>
                  <a:latin typeface="JS Charnchai"/>
                  <a:ea typeface="JS Charnchai"/>
                  <a:cs typeface="JS Charnchai"/>
                  <a:sym typeface="JS Charnchai"/>
                </a:rPr>
                <a:t>งานสื่อสารและเทคโนโลยีสารสนเทศ</a:t>
              </a:r>
            </a:p>
            <a:p>
              <a:pPr marL="323850" lvl="1" indent="-161925" algn="l">
                <a:lnSpc>
                  <a:spcPts val="2100"/>
                </a:lnSpc>
                <a:buFont typeface="Arial"/>
                <a:buChar char="•"/>
              </a:pPr>
              <a:r>
                <a:rPr lang="en-US" sz="1500">
                  <a:solidFill>
                    <a:srgbClr val="000000"/>
                  </a:solidFill>
                  <a:latin typeface="JS Charnchai"/>
                  <a:ea typeface="JS Charnchai"/>
                  <a:cs typeface="JS Charnchai"/>
                  <a:sym typeface="JS Charnchai"/>
                </a:rPr>
                <a:t>งานเงินสินบน งานรางวัลและเงินตอบแทน</a:t>
              </a:r>
            </a:p>
            <a:p>
              <a:pPr marL="323850" lvl="1" indent="-161925" algn="l">
                <a:lnSpc>
                  <a:spcPts val="2100"/>
                </a:lnSpc>
                <a:buFont typeface="Arial"/>
                <a:buChar char="•"/>
              </a:pPr>
              <a:r>
                <a:rPr lang="en-US" sz="1500">
                  <a:solidFill>
                    <a:srgbClr val="000000"/>
                  </a:solidFill>
                  <a:latin typeface="JS Charnchai"/>
                  <a:ea typeface="JS Charnchai"/>
                  <a:cs typeface="JS Charnchai"/>
                  <a:sym typeface="JS Charnchai"/>
                </a:rPr>
                <a:t>งานจัดอาหารเลี้ยงผู้ต้องขัง</a:t>
              </a:r>
            </a:p>
            <a:p>
              <a:pPr marL="323850" lvl="1" indent="-161925" algn="l">
                <a:lnSpc>
                  <a:spcPts val="2100"/>
                </a:lnSpc>
                <a:buFont typeface="Arial"/>
                <a:buChar char="•"/>
              </a:pPr>
              <a:r>
                <a:rPr lang="en-US" sz="1500">
                  <a:solidFill>
                    <a:srgbClr val="000000"/>
                  </a:solidFill>
                  <a:latin typeface="JS Charnchai"/>
                  <a:ea typeface="JS Charnchai"/>
                  <a:cs typeface="JS Charnchai"/>
                  <a:sym typeface="JS Charnchai"/>
                </a:rPr>
                <a:t>งานทะเบียนคนต่างด้าวและขออนุญาต</a:t>
              </a:r>
            </a:p>
            <a:p>
              <a:pPr marL="323850" lvl="1" indent="-161925" algn="l">
                <a:lnSpc>
                  <a:spcPts val="2100"/>
                </a:lnSpc>
                <a:buFont typeface="Arial"/>
                <a:buChar char="•"/>
              </a:pPr>
              <a:r>
                <a:rPr lang="en-US" sz="1500">
                  <a:solidFill>
                    <a:srgbClr val="000000"/>
                  </a:solidFill>
                  <a:latin typeface="JS Charnchai"/>
                  <a:ea typeface="JS Charnchai"/>
                  <a:cs typeface="JS Charnchai"/>
                  <a:sym typeface="JS Charnchai"/>
                </a:rPr>
                <a:t>งานประชาสัมพันธ์</a:t>
              </a:r>
            </a:p>
            <a:p>
              <a:pPr marL="323850" lvl="1" indent="-161925" algn="l">
                <a:lnSpc>
                  <a:spcPts val="2100"/>
                </a:lnSpc>
                <a:buFont typeface="Arial"/>
                <a:buChar char="•"/>
              </a:pPr>
              <a:r>
                <a:rPr lang="en-US" sz="1500">
                  <a:solidFill>
                    <a:srgbClr val="000000"/>
                  </a:solidFill>
                  <a:latin typeface="JS Charnchai"/>
                  <a:ea typeface="JS Charnchai"/>
                  <a:cs typeface="JS Charnchai"/>
                  <a:sym typeface="JS Charnchai"/>
                </a:rPr>
                <a:t>งานปฏิบัติตามนโยบายยุทธศาสตร์</a:t>
              </a:r>
            </a:p>
            <a:p>
              <a:pPr marL="323850" lvl="1" indent="-161925" algn="l">
                <a:lnSpc>
                  <a:spcPts val="2100"/>
                </a:lnSpc>
                <a:buFont typeface="Arial"/>
                <a:buChar char="•"/>
              </a:pPr>
              <a:r>
                <a:rPr lang="en-US" sz="1500">
                  <a:solidFill>
                    <a:srgbClr val="000000"/>
                  </a:solidFill>
                  <a:latin typeface="JS Charnchai"/>
                  <a:ea typeface="JS Charnchai"/>
                  <a:cs typeface="JS Charnchai"/>
                  <a:sym typeface="JS Charnchai"/>
                </a:rPr>
                <a:t>งานจัดประชุม</a:t>
              </a:r>
            </a:p>
            <a:p>
              <a:pPr marL="323850" lvl="1" indent="-161925" algn="l">
                <a:lnSpc>
                  <a:spcPts val="2100"/>
                </a:lnSpc>
                <a:buFont typeface="Arial"/>
                <a:buChar char="•"/>
              </a:pPr>
              <a:r>
                <a:rPr lang="en-US" sz="1500">
                  <a:solidFill>
                    <a:srgbClr val="000000"/>
                  </a:solidFill>
                  <a:latin typeface="JS Charnchai"/>
                  <a:ea typeface="JS Charnchai"/>
                  <a:cs typeface="JS Charnchai"/>
                  <a:sym typeface="JS Charnchai"/>
                </a:rPr>
                <a:t>งานควบคุม ตรวจสอบการปฏิบัติงานของตำรวจ</a:t>
              </a:r>
            </a:p>
            <a:p>
              <a:pPr marL="323850" lvl="1" indent="-161925" algn="l">
                <a:lnSpc>
                  <a:spcPts val="2100"/>
                </a:lnSpc>
                <a:buFont typeface="Arial"/>
                <a:buChar char="•"/>
              </a:pPr>
              <a:r>
                <a:rPr lang="en-US" sz="1500">
                  <a:solidFill>
                    <a:srgbClr val="000000"/>
                  </a:solidFill>
                  <a:latin typeface="JS Charnchai"/>
                  <a:ea typeface="JS Charnchai"/>
                  <a:cs typeface="JS Charnchai"/>
                  <a:sym typeface="JS Charnchai"/>
                </a:rPr>
                <a:t>งานอื่นที่เกี่ยวข้องกับงารอำนวยการ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4376378" y="3270544"/>
            <a:ext cx="2319697" cy="5987756"/>
            <a:chOff x="0" y="0"/>
            <a:chExt cx="385112" cy="994076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385112" cy="994076"/>
            </a:xfrm>
            <a:custGeom>
              <a:avLst/>
              <a:gdLst/>
              <a:ahLst/>
              <a:cxnLst/>
              <a:rect l="l" t="t" r="r" b="b"/>
              <a:pathLst>
                <a:path w="385112" h="994076">
                  <a:moveTo>
                    <a:pt x="33375" y="0"/>
                  </a:moveTo>
                  <a:lnTo>
                    <a:pt x="351737" y="0"/>
                  </a:lnTo>
                  <a:cubicBezTo>
                    <a:pt x="370170" y="0"/>
                    <a:pt x="385112" y="14942"/>
                    <a:pt x="385112" y="33375"/>
                  </a:cubicBezTo>
                  <a:lnTo>
                    <a:pt x="385112" y="960702"/>
                  </a:lnTo>
                  <a:cubicBezTo>
                    <a:pt x="385112" y="979134"/>
                    <a:pt x="370170" y="994076"/>
                    <a:pt x="351737" y="994076"/>
                  </a:cubicBezTo>
                  <a:lnTo>
                    <a:pt x="33375" y="994076"/>
                  </a:lnTo>
                  <a:cubicBezTo>
                    <a:pt x="14942" y="994076"/>
                    <a:pt x="0" y="979134"/>
                    <a:pt x="0" y="960702"/>
                  </a:cubicBezTo>
                  <a:lnTo>
                    <a:pt x="0" y="33375"/>
                  </a:lnTo>
                  <a:cubicBezTo>
                    <a:pt x="0" y="14942"/>
                    <a:pt x="14942" y="0"/>
                    <a:pt x="33375" y="0"/>
                  </a:cubicBezTo>
                  <a:close/>
                </a:path>
              </a:pathLst>
            </a:custGeom>
            <a:solidFill>
              <a:srgbClr val="F8F8F8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33" name="TextBox 33"/>
            <p:cNvSpPr txBox="1"/>
            <p:nvPr/>
          </p:nvSpPr>
          <p:spPr>
            <a:xfrm>
              <a:off x="0" y="-28575"/>
              <a:ext cx="385112" cy="10226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323850" lvl="1" indent="-161925" algn="l">
                <a:lnSpc>
                  <a:spcPts val="2100"/>
                </a:lnSpc>
                <a:buFont typeface="Arial"/>
                <a:buChar char="•"/>
              </a:pPr>
              <a:r>
                <a:rPr lang="en-US" sz="1500">
                  <a:solidFill>
                    <a:srgbClr val="000000"/>
                  </a:solidFill>
                  <a:latin typeface="JS Charnchai"/>
                  <a:ea typeface="JS Charnchai"/>
                  <a:cs typeface="JS Charnchai"/>
                  <a:sym typeface="JS Charnchai"/>
                </a:rPr>
                <a:t>งานการข่าว</a:t>
              </a:r>
            </a:p>
            <a:p>
              <a:pPr marL="323850" lvl="1" indent="-161925" algn="l">
                <a:lnSpc>
                  <a:spcPts val="2100"/>
                </a:lnSpc>
                <a:buFont typeface="Arial"/>
                <a:buChar char="•"/>
              </a:pPr>
              <a:r>
                <a:rPr lang="en-US" sz="1500">
                  <a:solidFill>
                    <a:srgbClr val="000000"/>
                  </a:solidFill>
                  <a:latin typeface="JS Charnchai"/>
                  <a:ea typeface="JS Charnchai"/>
                  <a:cs typeface="JS Charnchai"/>
                  <a:sym typeface="JS Charnchai"/>
                </a:rPr>
                <a:t>งานควบคุมผู้ต้องหาและผู้ต้องขัง</a:t>
              </a:r>
            </a:p>
            <a:p>
              <a:pPr marL="323850" lvl="1" indent="-161925" algn="l">
                <a:lnSpc>
                  <a:spcPts val="2100"/>
                </a:lnSpc>
                <a:buFont typeface="Arial"/>
                <a:buChar char="•"/>
              </a:pPr>
              <a:r>
                <a:rPr lang="en-US" sz="1500">
                  <a:solidFill>
                    <a:srgbClr val="000000"/>
                  </a:solidFill>
                  <a:latin typeface="JS Charnchai"/>
                  <a:ea typeface="JS Charnchai"/>
                  <a:cs typeface="JS Charnchai"/>
                  <a:sym typeface="JS Charnchai"/>
                </a:rPr>
                <a:t>งานควบคุมความวิทยุหรือรับส่งวิทยุ</a:t>
              </a:r>
            </a:p>
            <a:p>
              <a:pPr marL="323850" lvl="1" indent="-161925" algn="l">
                <a:lnSpc>
                  <a:spcPts val="2100"/>
                </a:lnSpc>
                <a:buFont typeface="Arial"/>
                <a:buChar char="•"/>
              </a:pPr>
              <a:r>
                <a:rPr lang="en-US" sz="1500">
                  <a:solidFill>
                    <a:srgbClr val="000000"/>
                  </a:solidFill>
                  <a:latin typeface="JS Charnchai"/>
                  <a:ea typeface="JS Charnchai"/>
                  <a:cs typeface="JS Charnchai"/>
                  <a:sym typeface="JS Charnchai"/>
                </a:rPr>
                <a:t>งานจุดตรวจจุดสกัด</a:t>
              </a:r>
            </a:p>
            <a:p>
              <a:pPr marL="323850" lvl="1" indent="-161925" algn="l">
                <a:lnSpc>
                  <a:spcPts val="2100"/>
                </a:lnSpc>
                <a:buFont typeface="Arial"/>
                <a:buChar char="•"/>
              </a:pPr>
              <a:r>
                <a:rPr lang="en-US" sz="1500">
                  <a:solidFill>
                    <a:srgbClr val="000000"/>
                  </a:solidFill>
                  <a:latin typeface="JS Charnchai"/>
                  <a:ea typeface="JS Charnchai"/>
                  <a:cs typeface="JS Charnchai"/>
                  <a:sym typeface="JS Charnchai"/>
                </a:rPr>
                <a:t>งานสายตรวจ</a:t>
              </a:r>
            </a:p>
            <a:p>
              <a:pPr marL="323850" lvl="1" indent="-161925" algn="l">
                <a:lnSpc>
                  <a:spcPts val="2100"/>
                </a:lnSpc>
                <a:buFont typeface="Arial"/>
                <a:buChar char="•"/>
              </a:pPr>
              <a:r>
                <a:rPr lang="en-US" sz="1500">
                  <a:solidFill>
                    <a:srgbClr val="000000"/>
                  </a:solidFill>
                  <a:latin typeface="JS Charnchai"/>
                  <a:ea typeface="JS Charnchai"/>
                  <a:cs typeface="JS Charnchai"/>
                  <a:sym typeface="JS Charnchai"/>
                </a:rPr>
                <a:t>งานควบคุมแหล่งอบายมุข</a:t>
              </a:r>
            </a:p>
            <a:p>
              <a:pPr marL="323850" lvl="1" indent="-161925" algn="l">
                <a:lnSpc>
                  <a:spcPts val="2100"/>
                </a:lnSpc>
                <a:buFont typeface="Arial"/>
                <a:buChar char="•"/>
              </a:pPr>
              <a:r>
                <a:rPr lang="en-US" sz="1500">
                  <a:solidFill>
                    <a:srgbClr val="000000"/>
                  </a:solidFill>
                  <a:latin typeface="JS Charnchai"/>
                  <a:ea typeface="JS Charnchai"/>
                  <a:cs typeface="JS Charnchai"/>
                  <a:sym typeface="JS Charnchai"/>
                </a:rPr>
                <a:t>งานตามกฎหมายอาญา</a:t>
              </a:r>
            </a:p>
            <a:p>
              <a:pPr marL="323850" lvl="1" indent="-161925" algn="l">
                <a:lnSpc>
                  <a:spcPts val="2100"/>
                </a:lnSpc>
                <a:buFont typeface="Arial"/>
                <a:buChar char="•"/>
              </a:pPr>
              <a:r>
                <a:rPr lang="en-US" sz="1500">
                  <a:solidFill>
                    <a:srgbClr val="000000"/>
                  </a:solidFill>
                  <a:latin typeface="JS Charnchai"/>
                  <a:ea typeface="JS Charnchai"/>
                  <a:cs typeface="JS Charnchai"/>
                  <a:sym typeface="JS Charnchai"/>
                </a:rPr>
                <a:t>งานปราบปรามผู้มีอิทธิพล</a:t>
              </a:r>
            </a:p>
            <a:p>
              <a:pPr marL="323850" lvl="1" indent="-161925" algn="l">
                <a:lnSpc>
                  <a:spcPts val="2100"/>
                </a:lnSpc>
                <a:buFont typeface="Arial"/>
                <a:buChar char="•"/>
              </a:pPr>
              <a:r>
                <a:rPr lang="en-US" sz="1500">
                  <a:solidFill>
                    <a:srgbClr val="000000"/>
                  </a:solidFill>
                  <a:latin typeface="JS Charnchai"/>
                  <a:ea typeface="JS Charnchai"/>
                  <a:cs typeface="JS Charnchai"/>
                  <a:sym typeface="JS Charnchai"/>
                </a:rPr>
                <a:t>งานพิทักษ์เด็ก เยาวชน และสตรี</a:t>
              </a:r>
            </a:p>
            <a:p>
              <a:pPr marL="323850" lvl="1" indent="-161925" algn="l">
                <a:lnSpc>
                  <a:spcPts val="2100"/>
                </a:lnSpc>
                <a:buFont typeface="Arial"/>
                <a:buChar char="•"/>
              </a:pPr>
              <a:r>
                <a:rPr lang="en-US" sz="1500">
                  <a:solidFill>
                    <a:srgbClr val="000000"/>
                  </a:solidFill>
                  <a:latin typeface="JS Charnchai"/>
                  <a:ea typeface="JS Charnchai"/>
                  <a:cs typeface="JS Charnchai"/>
                  <a:sym typeface="JS Charnchai"/>
                </a:rPr>
                <a:t>งานฝึกอบรมประชาชน อาสาสมัคร</a:t>
              </a:r>
            </a:p>
            <a:p>
              <a:pPr marL="323850" lvl="1" indent="-161925" algn="l">
                <a:lnSpc>
                  <a:spcPts val="2100"/>
                </a:lnSpc>
                <a:buFont typeface="Arial"/>
                <a:buChar char="•"/>
              </a:pPr>
              <a:r>
                <a:rPr lang="en-US" sz="1500">
                  <a:solidFill>
                    <a:srgbClr val="000000"/>
                  </a:solidFill>
                  <a:latin typeface="JS Charnchai"/>
                  <a:ea typeface="JS Charnchai"/>
                  <a:cs typeface="JS Charnchai"/>
                  <a:sym typeface="JS Charnchai"/>
                </a:rPr>
                <a:t>งานคณะกรรมการการตรวจสอบและติดตามการบริหารงานตำรวจ</a:t>
              </a:r>
            </a:p>
            <a:p>
              <a:pPr marL="323850" lvl="1" indent="-161925" algn="l">
                <a:lnSpc>
                  <a:spcPts val="2100"/>
                </a:lnSpc>
                <a:buFont typeface="Arial"/>
                <a:buChar char="•"/>
              </a:pPr>
              <a:r>
                <a:rPr lang="en-US" sz="1500">
                  <a:solidFill>
                    <a:srgbClr val="000000"/>
                  </a:solidFill>
                  <a:latin typeface="JS Charnchai"/>
                  <a:ea typeface="JS Charnchai"/>
                  <a:cs typeface="JS Charnchai"/>
                  <a:sym typeface="JS Charnchai"/>
                </a:rPr>
                <a:t>งานประชาสัมพันธ์ ชุมชนสัมพันธ์</a:t>
              </a:r>
            </a:p>
            <a:p>
              <a:pPr marL="323850" lvl="1" indent="-161925" algn="l">
                <a:lnSpc>
                  <a:spcPts val="2100"/>
                </a:lnSpc>
                <a:buFont typeface="Arial"/>
                <a:buChar char="•"/>
              </a:pPr>
              <a:r>
                <a:rPr lang="en-US" sz="1500">
                  <a:solidFill>
                    <a:srgbClr val="000000"/>
                  </a:solidFill>
                  <a:latin typeface="JS Charnchai"/>
                  <a:ea typeface="JS Charnchai"/>
                  <a:cs typeface="JS Charnchai"/>
                  <a:sym typeface="JS Charnchai"/>
                </a:rPr>
                <a:t>งานพัฒนากำลังพล งบประมาณ วัสดุ อุปกรณ์ เทคโนโลยี</a:t>
              </a:r>
            </a:p>
            <a:p>
              <a:pPr marL="323850" lvl="1" indent="-161925" algn="l">
                <a:lnSpc>
                  <a:spcPts val="2100"/>
                </a:lnSpc>
                <a:buFont typeface="Arial"/>
                <a:buChar char="•"/>
              </a:pPr>
              <a:r>
                <a:rPr lang="en-US" sz="1500">
                  <a:solidFill>
                    <a:srgbClr val="000000"/>
                  </a:solidFill>
                  <a:latin typeface="JS Charnchai"/>
                  <a:ea typeface="JS Charnchai"/>
                  <a:cs typeface="JS Charnchai"/>
                  <a:sym typeface="JS Charnchai"/>
                </a:rPr>
                <a:t>งานระบบงบประมาณเกี่ยวกับงานป้องกันปราบปราม</a:t>
              </a:r>
            </a:p>
            <a:p>
              <a:pPr marL="323850" lvl="1" indent="-161925" algn="l">
                <a:lnSpc>
                  <a:spcPts val="2100"/>
                </a:lnSpc>
                <a:buFont typeface="Arial"/>
                <a:buChar char="•"/>
              </a:pPr>
              <a:r>
                <a:rPr lang="en-US" sz="1500">
                  <a:solidFill>
                    <a:srgbClr val="000000"/>
                  </a:solidFill>
                  <a:latin typeface="JS Charnchai"/>
                  <a:ea typeface="JS Charnchai"/>
                  <a:cs typeface="JS Charnchai"/>
                  <a:sym typeface="JS Charnchai"/>
                </a:rPr>
                <a:t>งานถวายความปลอดภัย</a:t>
              </a:r>
            </a:p>
            <a:p>
              <a:pPr marL="323850" lvl="1" indent="-161925" algn="l">
                <a:lnSpc>
                  <a:spcPts val="2100"/>
                </a:lnSpc>
                <a:buFont typeface="Arial"/>
                <a:buChar char="•"/>
              </a:pPr>
              <a:r>
                <a:rPr lang="en-US" sz="1500">
                  <a:solidFill>
                    <a:srgbClr val="000000"/>
                  </a:solidFill>
                  <a:latin typeface="JS Charnchai"/>
                  <a:ea typeface="JS Charnchai"/>
                  <a:cs typeface="JS Charnchai"/>
                  <a:sym typeface="JS Charnchai"/>
                </a:rPr>
                <a:t>งานควบคุมความสงบเรียบร้อย</a:t>
              </a:r>
            </a:p>
            <a:p>
              <a:pPr marL="323850" lvl="1" indent="-161925" algn="l">
                <a:lnSpc>
                  <a:spcPts val="2100"/>
                </a:lnSpc>
                <a:buFont typeface="Arial"/>
                <a:buChar char="•"/>
              </a:pPr>
              <a:r>
                <a:rPr lang="en-US" sz="1500">
                  <a:solidFill>
                    <a:srgbClr val="000000"/>
                  </a:solidFill>
                  <a:latin typeface="JS Charnchai"/>
                  <a:ea typeface="JS Charnchai"/>
                  <a:cs typeface="JS Charnchai"/>
                  <a:sym typeface="JS Charnchai"/>
                </a:rPr>
                <a:t>งานอื่นๆเกี่ยวกับงานป้องกันปราบปราม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7981950" y="3270544"/>
            <a:ext cx="2319697" cy="3358856"/>
            <a:chOff x="0" y="0"/>
            <a:chExt cx="385112" cy="557631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385112" cy="557631"/>
            </a:xfrm>
            <a:custGeom>
              <a:avLst/>
              <a:gdLst/>
              <a:ahLst/>
              <a:cxnLst/>
              <a:rect l="l" t="t" r="r" b="b"/>
              <a:pathLst>
                <a:path w="385112" h="557631">
                  <a:moveTo>
                    <a:pt x="33375" y="0"/>
                  </a:moveTo>
                  <a:lnTo>
                    <a:pt x="351737" y="0"/>
                  </a:lnTo>
                  <a:cubicBezTo>
                    <a:pt x="370170" y="0"/>
                    <a:pt x="385112" y="14942"/>
                    <a:pt x="385112" y="33375"/>
                  </a:cubicBezTo>
                  <a:lnTo>
                    <a:pt x="385112" y="524256"/>
                  </a:lnTo>
                  <a:cubicBezTo>
                    <a:pt x="385112" y="542689"/>
                    <a:pt x="370170" y="557631"/>
                    <a:pt x="351737" y="557631"/>
                  </a:cubicBezTo>
                  <a:lnTo>
                    <a:pt x="33375" y="557631"/>
                  </a:lnTo>
                  <a:cubicBezTo>
                    <a:pt x="14942" y="557631"/>
                    <a:pt x="0" y="542689"/>
                    <a:pt x="0" y="524256"/>
                  </a:cubicBezTo>
                  <a:lnTo>
                    <a:pt x="0" y="33375"/>
                  </a:lnTo>
                  <a:cubicBezTo>
                    <a:pt x="0" y="14942"/>
                    <a:pt x="14942" y="0"/>
                    <a:pt x="33375" y="0"/>
                  </a:cubicBezTo>
                  <a:close/>
                </a:path>
              </a:pathLst>
            </a:custGeom>
            <a:solidFill>
              <a:srgbClr val="F8F8F8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36" name="TextBox 36"/>
            <p:cNvSpPr txBox="1"/>
            <p:nvPr/>
          </p:nvSpPr>
          <p:spPr>
            <a:xfrm>
              <a:off x="0" y="-28575"/>
              <a:ext cx="385112" cy="5862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323850" lvl="1" indent="-161925" algn="l">
                <a:lnSpc>
                  <a:spcPts val="2100"/>
                </a:lnSpc>
                <a:buFont typeface="Arial"/>
                <a:buChar char="•"/>
              </a:pPr>
              <a:r>
                <a:rPr lang="en-US" sz="1500">
                  <a:solidFill>
                    <a:srgbClr val="000000"/>
                  </a:solidFill>
                  <a:latin typeface="JS Charnchai"/>
                  <a:ea typeface="JS Charnchai"/>
                  <a:cs typeface="JS Charnchai"/>
                  <a:sym typeface="JS Charnchai"/>
                </a:rPr>
                <a:t>งานวางแผนและควบคุมการจราจร</a:t>
              </a:r>
            </a:p>
            <a:p>
              <a:pPr marL="323850" lvl="1" indent="-161925" algn="l">
                <a:lnSpc>
                  <a:spcPts val="2100"/>
                </a:lnSpc>
                <a:buFont typeface="Arial"/>
                <a:buChar char="•"/>
              </a:pPr>
              <a:r>
                <a:rPr lang="en-US" sz="1500">
                  <a:solidFill>
                    <a:srgbClr val="000000"/>
                  </a:solidFill>
                  <a:latin typeface="JS Charnchai"/>
                  <a:ea typeface="JS Charnchai"/>
                  <a:cs typeface="JS Charnchai"/>
                  <a:sym typeface="JS Charnchai"/>
                </a:rPr>
                <a:t>งานการศึกษาเก็บสถิติข้อมูลเกี่ยวกับจราจร</a:t>
              </a:r>
            </a:p>
            <a:p>
              <a:pPr marL="323850" lvl="1" indent="-161925" algn="l">
                <a:lnSpc>
                  <a:spcPts val="2100"/>
                </a:lnSpc>
                <a:buFont typeface="Arial"/>
                <a:buChar char="•"/>
              </a:pPr>
              <a:r>
                <a:rPr lang="en-US" sz="1500">
                  <a:solidFill>
                    <a:srgbClr val="000000"/>
                  </a:solidFill>
                  <a:latin typeface="JS Charnchai"/>
                  <a:ea typeface="JS Charnchai"/>
                  <a:cs typeface="JS Charnchai"/>
                  <a:sym typeface="JS Charnchai"/>
                </a:rPr>
                <a:t>งานให้ความรู้และอบรมผู้ปฏิบัติหน้าที่จราจร</a:t>
              </a:r>
            </a:p>
            <a:p>
              <a:pPr marL="323850" lvl="1" indent="-161925" algn="l">
                <a:lnSpc>
                  <a:spcPts val="2100"/>
                </a:lnSpc>
                <a:buFont typeface="Arial"/>
                <a:buChar char="•"/>
              </a:pPr>
              <a:r>
                <a:rPr lang="en-US" sz="1500">
                  <a:solidFill>
                    <a:srgbClr val="000000"/>
                  </a:solidFill>
                  <a:latin typeface="JS Charnchai"/>
                  <a:ea typeface="JS Charnchai"/>
                  <a:cs typeface="JS Charnchai"/>
                  <a:sym typeface="JS Charnchai"/>
                </a:rPr>
                <a:t>งานสอดคล่อง ตรวจตรา แนะนำประชาชน ผู้ใช้รถใช้ถนน</a:t>
              </a:r>
            </a:p>
            <a:p>
              <a:pPr marL="323850" lvl="1" indent="-161925" algn="l">
                <a:lnSpc>
                  <a:spcPts val="2100"/>
                </a:lnSpc>
                <a:buFont typeface="Arial"/>
                <a:buChar char="•"/>
              </a:pPr>
              <a:r>
                <a:rPr lang="en-US" sz="1500">
                  <a:solidFill>
                    <a:srgbClr val="000000"/>
                  </a:solidFill>
                  <a:latin typeface="JS Charnchai"/>
                  <a:ea typeface="JS Charnchai"/>
                  <a:cs typeface="JS Charnchai"/>
                  <a:sym typeface="JS Charnchai"/>
                </a:rPr>
                <a:t>งานเก็บรวบรวมข่าวสารด้านจราจร</a:t>
              </a:r>
            </a:p>
            <a:p>
              <a:pPr marL="323850" lvl="1" indent="-161925" algn="l">
                <a:lnSpc>
                  <a:spcPts val="2100"/>
                </a:lnSpc>
                <a:buFont typeface="Arial"/>
                <a:buChar char="•"/>
              </a:pPr>
              <a:r>
                <a:rPr lang="en-US" sz="1500">
                  <a:solidFill>
                    <a:srgbClr val="000000"/>
                  </a:solidFill>
                  <a:latin typeface="JS Charnchai"/>
                  <a:ea typeface="JS Charnchai"/>
                  <a:cs typeface="JS Charnchai"/>
                  <a:sym typeface="JS Charnchai"/>
                </a:rPr>
                <a:t>งานถวายความปลอดภัย</a:t>
              </a:r>
            </a:p>
            <a:p>
              <a:pPr marL="323850" lvl="1" indent="-161925" algn="l">
                <a:lnSpc>
                  <a:spcPts val="2100"/>
                </a:lnSpc>
                <a:buFont typeface="Arial"/>
                <a:buChar char="•"/>
              </a:pPr>
              <a:r>
                <a:rPr lang="en-US" sz="1500">
                  <a:solidFill>
                    <a:srgbClr val="000000"/>
                  </a:solidFill>
                  <a:latin typeface="JS Charnchai"/>
                  <a:ea typeface="JS Charnchai"/>
                  <a:cs typeface="JS Charnchai"/>
                  <a:sym typeface="JS Charnchai"/>
                </a:rPr>
                <a:t>งานควบคุมความสงบเรียบร้อย</a:t>
              </a:r>
            </a:p>
            <a:p>
              <a:pPr marL="323850" lvl="1" indent="-161925" algn="l">
                <a:lnSpc>
                  <a:spcPts val="2100"/>
                </a:lnSpc>
                <a:buFont typeface="Arial"/>
                <a:buChar char="•"/>
              </a:pPr>
              <a:r>
                <a:rPr lang="en-US" sz="1500">
                  <a:solidFill>
                    <a:srgbClr val="000000"/>
                  </a:solidFill>
                  <a:latin typeface="JS Charnchai"/>
                  <a:ea typeface="JS Charnchai"/>
                  <a:cs typeface="JS Charnchai"/>
                  <a:sym typeface="JS Charnchai"/>
                </a:rPr>
                <a:t>งานอื่นๆที่เกี่ยวกับงานจราจร</a:t>
              </a:r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1587522" y="3270544"/>
            <a:ext cx="2319697" cy="4044656"/>
            <a:chOff x="0" y="0"/>
            <a:chExt cx="385112" cy="671486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385112" cy="671486"/>
            </a:xfrm>
            <a:custGeom>
              <a:avLst/>
              <a:gdLst/>
              <a:ahLst/>
              <a:cxnLst/>
              <a:rect l="l" t="t" r="r" b="b"/>
              <a:pathLst>
                <a:path w="385112" h="671486">
                  <a:moveTo>
                    <a:pt x="33375" y="0"/>
                  </a:moveTo>
                  <a:lnTo>
                    <a:pt x="351737" y="0"/>
                  </a:lnTo>
                  <a:cubicBezTo>
                    <a:pt x="370170" y="0"/>
                    <a:pt x="385112" y="14942"/>
                    <a:pt x="385112" y="33375"/>
                  </a:cubicBezTo>
                  <a:lnTo>
                    <a:pt x="385112" y="638112"/>
                  </a:lnTo>
                  <a:cubicBezTo>
                    <a:pt x="385112" y="656544"/>
                    <a:pt x="370170" y="671486"/>
                    <a:pt x="351737" y="671486"/>
                  </a:cubicBezTo>
                  <a:lnTo>
                    <a:pt x="33375" y="671486"/>
                  </a:lnTo>
                  <a:cubicBezTo>
                    <a:pt x="14942" y="671486"/>
                    <a:pt x="0" y="656544"/>
                    <a:pt x="0" y="638112"/>
                  </a:cubicBezTo>
                  <a:lnTo>
                    <a:pt x="0" y="33375"/>
                  </a:lnTo>
                  <a:cubicBezTo>
                    <a:pt x="0" y="14942"/>
                    <a:pt x="14942" y="0"/>
                    <a:pt x="33375" y="0"/>
                  </a:cubicBezTo>
                  <a:close/>
                </a:path>
              </a:pathLst>
            </a:custGeom>
            <a:solidFill>
              <a:srgbClr val="F8F8F8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39" name="TextBox 39"/>
            <p:cNvSpPr txBox="1"/>
            <p:nvPr/>
          </p:nvSpPr>
          <p:spPr>
            <a:xfrm>
              <a:off x="0" y="-28575"/>
              <a:ext cx="385112" cy="7000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323850" lvl="1" indent="-161925" algn="l">
                <a:lnSpc>
                  <a:spcPts val="2100"/>
                </a:lnSpc>
                <a:buFont typeface="Arial"/>
                <a:buChar char="•"/>
              </a:pPr>
              <a:r>
                <a:rPr lang="en-US" sz="1500">
                  <a:solidFill>
                    <a:srgbClr val="000000"/>
                  </a:solidFill>
                  <a:latin typeface="JS Charnchai"/>
                  <a:ea typeface="JS Charnchai"/>
                  <a:cs typeface="JS Charnchai"/>
                  <a:sym typeface="JS Charnchai"/>
                </a:rPr>
                <a:t>งานสืบสวนการกระทำความผิดเกี่ยวกับประมวลกฎหมายอาญา</a:t>
              </a:r>
            </a:p>
            <a:p>
              <a:pPr marL="323850" lvl="1" indent="-161925" algn="l">
                <a:lnSpc>
                  <a:spcPts val="2100"/>
                </a:lnSpc>
                <a:buFont typeface="Arial"/>
                <a:buChar char="•"/>
              </a:pPr>
              <a:r>
                <a:rPr lang="en-US" sz="1500">
                  <a:solidFill>
                    <a:srgbClr val="000000"/>
                  </a:solidFill>
                  <a:latin typeface="JS Charnchai"/>
                  <a:ea typeface="JS Charnchai"/>
                  <a:cs typeface="JS Charnchai"/>
                  <a:sym typeface="JS Charnchai"/>
                </a:rPr>
                <a:t>งานสืบสวนหาข่าวและระบบข้อมูลอาชญากรรม</a:t>
              </a:r>
            </a:p>
            <a:p>
              <a:pPr marL="323850" lvl="1" indent="-161925" algn="l">
                <a:lnSpc>
                  <a:spcPts val="2100"/>
                </a:lnSpc>
                <a:buFont typeface="Arial"/>
                <a:buChar char="•"/>
              </a:pPr>
              <a:r>
                <a:rPr lang="en-US" sz="1500">
                  <a:solidFill>
                    <a:srgbClr val="000000"/>
                  </a:solidFill>
                  <a:latin typeface="JS Charnchai"/>
                  <a:ea typeface="JS Charnchai"/>
                  <a:cs typeface="JS Charnchai"/>
                  <a:sym typeface="JS Charnchai"/>
                </a:rPr>
                <a:t>งานวางแผนสืบสวน</a:t>
              </a:r>
            </a:p>
            <a:p>
              <a:pPr marL="323850" lvl="1" indent="-161925" algn="l">
                <a:lnSpc>
                  <a:spcPts val="2100"/>
                </a:lnSpc>
                <a:buFont typeface="Arial"/>
                <a:buChar char="•"/>
              </a:pPr>
              <a:r>
                <a:rPr lang="en-US" sz="1500">
                  <a:solidFill>
                    <a:srgbClr val="000000"/>
                  </a:solidFill>
                  <a:latin typeface="JS Charnchai"/>
                  <a:ea typeface="JS Charnchai"/>
                  <a:cs typeface="JS Charnchai"/>
                  <a:sym typeface="JS Charnchai"/>
                </a:rPr>
                <a:t>งานดำเนินการเพื่อให้ประชาชนมีส่วนร่วมในการสืบสวน</a:t>
              </a:r>
            </a:p>
            <a:p>
              <a:pPr marL="323850" lvl="1" indent="-161925" algn="l">
                <a:lnSpc>
                  <a:spcPts val="2100"/>
                </a:lnSpc>
                <a:buFont typeface="Arial"/>
                <a:buChar char="•"/>
              </a:pPr>
              <a:r>
                <a:rPr lang="en-US" sz="1500">
                  <a:solidFill>
                    <a:srgbClr val="000000"/>
                  </a:solidFill>
                  <a:latin typeface="JS Charnchai"/>
                  <a:ea typeface="JS Charnchai"/>
                  <a:cs typeface="JS Charnchai"/>
                  <a:sym typeface="JS Charnchai"/>
                </a:rPr>
                <a:t>งานจับกุม</a:t>
              </a:r>
            </a:p>
            <a:p>
              <a:pPr marL="323850" lvl="1" indent="-161925" algn="l">
                <a:lnSpc>
                  <a:spcPts val="2100"/>
                </a:lnSpc>
                <a:buFont typeface="Arial"/>
                <a:buChar char="•"/>
              </a:pPr>
              <a:r>
                <a:rPr lang="en-US" sz="1500">
                  <a:solidFill>
                    <a:srgbClr val="000000"/>
                  </a:solidFill>
                  <a:latin typeface="JS Charnchai"/>
                  <a:ea typeface="JS Charnchai"/>
                  <a:cs typeface="JS Charnchai"/>
                  <a:sym typeface="JS Charnchai"/>
                </a:rPr>
                <a:t>งานถวายความปลอดภัย</a:t>
              </a:r>
            </a:p>
            <a:p>
              <a:pPr marL="323850" lvl="1" indent="-161925" algn="l">
                <a:lnSpc>
                  <a:spcPts val="2100"/>
                </a:lnSpc>
                <a:buFont typeface="Arial"/>
                <a:buChar char="•"/>
              </a:pPr>
              <a:r>
                <a:rPr lang="en-US" sz="1500">
                  <a:solidFill>
                    <a:srgbClr val="000000"/>
                  </a:solidFill>
                  <a:latin typeface="JS Charnchai"/>
                  <a:ea typeface="JS Charnchai"/>
                  <a:cs typeface="JS Charnchai"/>
                  <a:sym typeface="JS Charnchai"/>
                </a:rPr>
                <a:t>งานควบคุมความสงบเรียบร้อย กรณีมีเหตุพิเศษ</a:t>
              </a:r>
            </a:p>
            <a:p>
              <a:pPr marL="323850" lvl="1" indent="-161925" algn="l">
                <a:lnSpc>
                  <a:spcPts val="2100"/>
                </a:lnSpc>
                <a:buFont typeface="Arial"/>
                <a:buChar char="•"/>
              </a:pPr>
              <a:r>
                <a:rPr lang="en-US" sz="1500">
                  <a:solidFill>
                    <a:srgbClr val="000000"/>
                  </a:solidFill>
                  <a:latin typeface="JS Charnchai"/>
                  <a:ea typeface="JS Charnchai"/>
                  <a:cs typeface="JS Charnchai"/>
                  <a:sym typeface="JS Charnchai"/>
                </a:rPr>
                <a:t>งานปกปิดและคุ้มครองแหล่งข่าวและพยาน</a:t>
              </a:r>
            </a:p>
            <a:p>
              <a:pPr marL="323850" lvl="1" indent="-161925" algn="l">
                <a:lnSpc>
                  <a:spcPts val="2100"/>
                </a:lnSpc>
                <a:buFont typeface="Arial"/>
                <a:buChar char="•"/>
              </a:pPr>
              <a:r>
                <a:rPr lang="en-US" sz="1500">
                  <a:solidFill>
                    <a:srgbClr val="000000"/>
                  </a:solidFill>
                  <a:latin typeface="JS Charnchai"/>
                  <a:ea typeface="JS Charnchai"/>
                  <a:cs typeface="JS Charnchai"/>
                  <a:sym typeface="JS Charnchai"/>
                </a:rPr>
                <a:t>งานอื่นๆ ที่เกี่ยวกับงานสืบสวน</a:t>
              </a:r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15193095" y="3270544"/>
            <a:ext cx="2319697" cy="3358856"/>
            <a:chOff x="0" y="0"/>
            <a:chExt cx="385112" cy="557631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385112" cy="557631"/>
            </a:xfrm>
            <a:custGeom>
              <a:avLst/>
              <a:gdLst/>
              <a:ahLst/>
              <a:cxnLst/>
              <a:rect l="l" t="t" r="r" b="b"/>
              <a:pathLst>
                <a:path w="385112" h="557631">
                  <a:moveTo>
                    <a:pt x="33375" y="0"/>
                  </a:moveTo>
                  <a:lnTo>
                    <a:pt x="351737" y="0"/>
                  </a:lnTo>
                  <a:cubicBezTo>
                    <a:pt x="370170" y="0"/>
                    <a:pt x="385112" y="14942"/>
                    <a:pt x="385112" y="33375"/>
                  </a:cubicBezTo>
                  <a:lnTo>
                    <a:pt x="385112" y="524256"/>
                  </a:lnTo>
                  <a:cubicBezTo>
                    <a:pt x="385112" y="542689"/>
                    <a:pt x="370170" y="557631"/>
                    <a:pt x="351737" y="557631"/>
                  </a:cubicBezTo>
                  <a:lnTo>
                    <a:pt x="33375" y="557631"/>
                  </a:lnTo>
                  <a:cubicBezTo>
                    <a:pt x="14942" y="557631"/>
                    <a:pt x="0" y="542689"/>
                    <a:pt x="0" y="524256"/>
                  </a:cubicBezTo>
                  <a:lnTo>
                    <a:pt x="0" y="33375"/>
                  </a:lnTo>
                  <a:cubicBezTo>
                    <a:pt x="0" y="14942"/>
                    <a:pt x="14942" y="0"/>
                    <a:pt x="33375" y="0"/>
                  </a:cubicBezTo>
                  <a:close/>
                </a:path>
              </a:pathLst>
            </a:custGeom>
            <a:solidFill>
              <a:srgbClr val="F8F8F8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2" name="TextBox 42"/>
            <p:cNvSpPr txBox="1"/>
            <p:nvPr/>
          </p:nvSpPr>
          <p:spPr>
            <a:xfrm>
              <a:off x="0" y="-28575"/>
              <a:ext cx="385112" cy="5862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323850" lvl="1" indent="-161925" algn="l">
                <a:lnSpc>
                  <a:spcPts val="2100"/>
                </a:lnSpc>
                <a:buFont typeface="Arial"/>
                <a:buChar char="•"/>
              </a:pPr>
              <a:r>
                <a:rPr lang="en-US" sz="1500">
                  <a:solidFill>
                    <a:srgbClr val="000000"/>
                  </a:solidFill>
                  <a:latin typeface="JS Charnchai"/>
                  <a:ea typeface="JS Charnchai"/>
                  <a:cs typeface="JS Charnchai"/>
                  <a:sym typeface="JS Charnchai"/>
                </a:rPr>
                <a:t>งานสืบสวนสอบสวนผู้กระทำคงามผิดตามประมวลกฎหมายอาญา</a:t>
              </a:r>
            </a:p>
            <a:p>
              <a:pPr marL="323850" lvl="1" indent="-161925" algn="l">
                <a:lnSpc>
                  <a:spcPts val="2100"/>
                </a:lnSpc>
                <a:buFont typeface="Arial"/>
                <a:buChar char="•"/>
              </a:pPr>
              <a:r>
                <a:rPr lang="en-US" sz="1500">
                  <a:solidFill>
                    <a:srgbClr val="000000"/>
                  </a:solidFill>
                  <a:latin typeface="JS Charnchai"/>
                  <a:ea typeface="JS Charnchai"/>
                  <a:cs typeface="JS Charnchai"/>
                  <a:sym typeface="JS Charnchai"/>
                </a:rPr>
                <a:t>งานธุรการทางคดี</a:t>
              </a:r>
            </a:p>
            <a:p>
              <a:pPr marL="323850" lvl="1" indent="-161925" algn="l">
                <a:lnSpc>
                  <a:spcPts val="2100"/>
                </a:lnSpc>
                <a:buFont typeface="Arial"/>
                <a:buChar char="•"/>
              </a:pPr>
              <a:r>
                <a:rPr lang="en-US" sz="1500">
                  <a:solidFill>
                    <a:srgbClr val="000000"/>
                  </a:solidFill>
                  <a:latin typeface="JS Charnchai"/>
                  <a:ea typeface="JS Charnchai"/>
                  <a:cs typeface="JS Charnchai"/>
                  <a:sym typeface="JS Charnchai"/>
                </a:rPr>
                <a:t>งานการวางแผน</a:t>
              </a:r>
            </a:p>
            <a:p>
              <a:pPr marL="323850" lvl="1" indent="-161925" algn="l">
                <a:lnSpc>
                  <a:spcPts val="2100"/>
                </a:lnSpc>
                <a:buFont typeface="Arial"/>
                <a:buChar char="•"/>
              </a:pPr>
              <a:r>
                <a:rPr lang="en-US" sz="1500">
                  <a:solidFill>
                    <a:srgbClr val="000000"/>
                  </a:solidFill>
                  <a:latin typeface="JS Charnchai"/>
                  <a:ea typeface="JS Charnchai"/>
                  <a:cs typeface="JS Charnchai"/>
                  <a:sym typeface="JS Charnchai"/>
                </a:rPr>
                <a:t>งานสอบสวนคดีอุฉกรรจ์หรือคดีที่สำคัญ</a:t>
              </a:r>
            </a:p>
            <a:p>
              <a:pPr marL="323850" lvl="1" indent="-161925" algn="l">
                <a:lnSpc>
                  <a:spcPts val="2100"/>
                </a:lnSpc>
                <a:buFont typeface="Arial"/>
                <a:buChar char="•"/>
              </a:pPr>
              <a:r>
                <a:rPr lang="en-US" sz="1500">
                  <a:solidFill>
                    <a:srgbClr val="000000"/>
                  </a:solidFill>
                  <a:latin typeface="JS Charnchai"/>
                  <a:ea typeface="JS Charnchai"/>
                  <a:cs typeface="JS Charnchai"/>
                  <a:sym typeface="JS Charnchai"/>
                </a:rPr>
                <a:t>งานให้ความคุ้มครองพยาน</a:t>
              </a:r>
            </a:p>
            <a:p>
              <a:pPr marL="323850" lvl="1" indent="-161925" algn="l">
                <a:lnSpc>
                  <a:spcPts val="2100"/>
                </a:lnSpc>
                <a:buFont typeface="Arial"/>
                <a:buChar char="•"/>
              </a:pPr>
              <a:r>
                <a:rPr lang="en-US" sz="1500">
                  <a:solidFill>
                    <a:srgbClr val="000000"/>
                  </a:solidFill>
                  <a:latin typeface="JS Charnchai"/>
                  <a:ea typeface="JS Charnchai"/>
                  <a:cs typeface="JS Charnchai"/>
                  <a:sym typeface="JS Charnchai"/>
                </a:rPr>
                <a:t>งานเปรียบเทียบปรับการทำความผิดตามกฎหมาย</a:t>
              </a:r>
            </a:p>
            <a:p>
              <a:pPr marL="323850" lvl="1" indent="-161925" algn="l">
                <a:lnSpc>
                  <a:spcPts val="2100"/>
                </a:lnSpc>
                <a:buFont typeface="Arial"/>
                <a:buChar char="•"/>
              </a:pPr>
              <a:r>
                <a:rPr lang="en-US" sz="1500">
                  <a:solidFill>
                    <a:srgbClr val="000000"/>
                  </a:solidFill>
                  <a:latin typeface="JS Charnchai"/>
                  <a:ea typeface="JS Charnchai"/>
                  <a:cs typeface="JS Charnchai"/>
                  <a:sym typeface="JS Charnchai"/>
                </a:rPr>
                <a:t>งานอื่นที่เกี่ยวข้องกับงานสืบสวนและสอบสวน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80800">
                <a:alpha val="100000"/>
              </a:srgbClr>
            </a:gs>
            <a:gs pos="100000">
              <a:srgbClr val="290714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50845" y="1440876"/>
            <a:ext cx="7386309" cy="7405249"/>
          </a:xfrm>
          <a:custGeom>
            <a:avLst/>
            <a:gdLst/>
            <a:ahLst/>
            <a:cxnLst/>
            <a:rect l="l" t="t" r="r" b="b"/>
            <a:pathLst>
              <a:path w="7386309" h="7405249">
                <a:moveTo>
                  <a:pt x="0" y="0"/>
                </a:moveTo>
                <a:lnTo>
                  <a:pt x="7386310" y="0"/>
                </a:lnTo>
                <a:lnTo>
                  <a:pt x="7386310" y="7405248"/>
                </a:lnTo>
                <a:lnTo>
                  <a:pt x="0" y="74052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6270290"/>
            <a:ext cx="7315200" cy="4016710"/>
          </a:xfrm>
          <a:custGeom>
            <a:avLst/>
            <a:gdLst/>
            <a:ahLst/>
            <a:cxnLst/>
            <a:rect l="l" t="t" r="r" b="b"/>
            <a:pathLst>
              <a:path w="7315200" h="4016710">
                <a:moveTo>
                  <a:pt x="0" y="0"/>
                </a:moveTo>
                <a:lnTo>
                  <a:pt x="7315200" y="0"/>
                </a:lnTo>
                <a:lnTo>
                  <a:pt x="7315200" y="4016710"/>
                </a:lnTo>
                <a:lnTo>
                  <a:pt x="0" y="40167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0800000">
            <a:off x="10972800" y="0"/>
            <a:ext cx="7315200" cy="4016710"/>
          </a:xfrm>
          <a:custGeom>
            <a:avLst/>
            <a:gdLst/>
            <a:ahLst/>
            <a:cxnLst/>
            <a:rect l="l" t="t" r="r" b="b"/>
            <a:pathLst>
              <a:path w="7315200" h="4016710">
                <a:moveTo>
                  <a:pt x="0" y="0"/>
                </a:moveTo>
                <a:lnTo>
                  <a:pt x="7315200" y="0"/>
                </a:lnTo>
                <a:lnTo>
                  <a:pt x="7315200" y="4016710"/>
                </a:lnTo>
                <a:lnTo>
                  <a:pt x="0" y="40167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5400000">
            <a:off x="-1649245" y="1649245"/>
            <a:ext cx="7315200" cy="4016710"/>
          </a:xfrm>
          <a:custGeom>
            <a:avLst/>
            <a:gdLst/>
            <a:ahLst/>
            <a:cxnLst/>
            <a:rect l="l" t="t" r="r" b="b"/>
            <a:pathLst>
              <a:path w="7315200" h="4016710">
                <a:moveTo>
                  <a:pt x="0" y="0"/>
                </a:moveTo>
                <a:lnTo>
                  <a:pt x="7315200" y="0"/>
                </a:lnTo>
                <a:lnTo>
                  <a:pt x="7315200" y="4016710"/>
                </a:lnTo>
                <a:lnTo>
                  <a:pt x="0" y="40167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9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400000">
            <a:off x="12622045" y="4621045"/>
            <a:ext cx="7315200" cy="4016710"/>
          </a:xfrm>
          <a:custGeom>
            <a:avLst/>
            <a:gdLst/>
            <a:ahLst/>
            <a:cxnLst/>
            <a:rect l="l" t="t" r="r" b="b"/>
            <a:pathLst>
              <a:path w="7315200" h="4016710">
                <a:moveTo>
                  <a:pt x="0" y="0"/>
                </a:moveTo>
                <a:lnTo>
                  <a:pt x="7315200" y="0"/>
                </a:lnTo>
                <a:lnTo>
                  <a:pt x="7315200" y="4016710"/>
                </a:lnTo>
                <a:lnTo>
                  <a:pt x="0" y="40167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929580" y="191611"/>
            <a:ext cx="1113162" cy="1116016"/>
          </a:xfrm>
          <a:custGeom>
            <a:avLst/>
            <a:gdLst/>
            <a:ahLst/>
            <a:cxnLst/>
            <a:rect l="l" t="t" r="r" b="b"/>
            <a:pathLst>
              <a:path w="1113162" h="1116016">
                <a:moveTo>
                  <a:pt x="0" y="0"/>
                </a:moveTo>
                <a:lnTo>
                  <a:pt x="1113162" y="0"/>
                </a:lnTo>
                <a:lnTo>
                  <a:pt x="1113162" y="1116016"/>
                </a:lnTo>
                <a:lnTo>
                  <a:pt x="0" y="11160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179938" y="191611"/>
            <a:ext cx="3920596" cy="1073263"/>
          </a:xfrm>
          <a:custGeom>
            <a:avLst/>
            <a:gdLst/>
            <a:ahLst/>
            <a:cxnLst/>
            <a:rect l="l" t="t" r="r" b="b"/>
            <a:pathLst>
              <a:path w="3920596" h="1073263">
                <a:moveTo>
                  <a:pt x="0" y="0"/>
                </a:moveTo>
                <a:lnTo>
                  <a:pt x="3920596" y="0"/>
                </a:lnTo>
                <a:lnTo>
                  <a:pt x="3920596" y="1073263"/>
                </a:lnTo>
                <a:lnTo>
                  <a:pt x="0" y="107326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6693874" y="749619"/>
            <a:ext cx="4895850" cy="743481"/>
            <a:chOff x="0" y="0"/>
            <a:chExt cx="812800" cy="12343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123431"/>
            </a:xfrm>
            <a:custGeom>
              <a:avLst/>
              <a:gdLst/>
              <a:ahLst/>
              <a:cxnLst/>
              <a:rect l="l" t="t" r="r" b="b"/>
              <a:pathLst>
                <a:path w="812800" h="123431">
                  <a:moveTo>
                    <a:pt x="15813" y="0"/>
                  </a:moveTo>
                  <a:lnTo>
                    <a:pt x="796987" y="0"/>
                  </a:lnTo>
                  <a:cubicBezTo>
                    <a:pt x="805720" y="0"/>
                    <a:pt x="812800" y="7080"/>
                    <a:pt x="812800" y="15813"/>
                  </a:cubicBezTo>
                  <a:lnTo>
                    <a:pt x="812800" y="107618"/>
                  </a:lnTo>
                  <a:cubicBezTo>
                    <a:pt x="812800" y="116351"/>
                    <a:pt x="805720" y="123431"/>
                    <a:pt x="796987" y="123431"/>
                  </a:cubicBezTo>
                  <a:lnTo>
                    <a:pt x="15813" y="123431"/>
                  </a:lnTo>
                  <a:cubicBezTo>
                    <a:pt x="7080" y="123431"/>
                    <a:pt x="0" y="116351"/>
                    <a:pt x="0" y="107618"/>
                  </a:cubicBezTo>
                  <a:lnTo>
                    <a:pt x="0" y="15813"/>
                  </a:lnTo>
                  <a:cubicBezTo>
                    <a:pt x="0" y="7080"/>
                    <a:pt x="7080" y="0"/>
                    <a:pt x="15813" y="0"/>
                  </a:cubicBezTo>
                  <a:close/>
                </a:path>
              </a:pathLst>
            </a:custGeom>
            <a:solidFill>
              <a:srgbClr val="FF3131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812800" cy="1710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>
                  <a:solidFill>
                    <a:srgbClr val="000000"/>
                  </a:solidFill>
                  <a:latin typeface="JS Charnchai"/>
                  <a:ea typeface="JS Charnchai"/>
                  <a:cs typeface="JS Charnchai"/>
                  <a:sym typeface="JS Charnchai"/>
                </a:rPr>
                <a:t>อำนาจหน้าที่และภารกิจของสถานีตำรวจ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4097000" y="9201150"/>
            <a:ext cx="3196394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 err="1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ข้อมูล</a:t>
            </a:r>
            <a:r>
              <a:rPr lang="en-US" sz="3000" dirty="0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 ณ </a:t>
            </a:r>
            <a:r>
              <a:rPr lang="en-US" sz="3000" dirty="0" err="1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วันที่</a:t>
            </a:r>
            <a:r>
              <a:rPr lang="en-US" sz="3000" dirty="0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 1 </a:t>
            </a:r>
            <a:r>
              <a:rPr lang="en-US" sz="3000" dirty="0" err="1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มีนาคม</a:t>
            </a:r>
            <a:r>
              <a:rPr lang="en-US" sz="3000" dirty="0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 2568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7984151" y="4016710"/>
            <a:ext cx="2319697" cy="604520"/>
            <a:chOff x="0" y="0"/>
            <a:chExt cx="385112" cy="10036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85112" cy="100361"/>
            </a:xfrm>
            <a:custGeom>
              <a:avLst/>
              <a:gdLst/>
              <a:ahLst/>
              <a:cxnLst/>
              <a:rect l="l" t="t" r="r" b="b"/>
              <a:pathLst>
                <a:path w="385112" h="100361">
                  <a:moveTo>
                    <a:pt x="33375" y="0"/>
                  </a:moveTo>
                  <a:lnTo>
                    <a:pt x="351737" y="0"/>
                  </a:lnTo>
                  <a:cubicBezTo>
                    <a:pt x="370170" y="0"/>
                    <a:pt x="385112" y="14942"/>
                    <a:pt x="385112" y="33375"/>
                  </a:cubicBezTo>
                  <a:lnTo>
                    <a:pt x="385112" y="66987"/>
                  </a:lnTo>
                  <a:cubicBezTo>
                    <a:pt x="385112" y="85419"/>
                    <a:pt x="370170" y="100361"/>
                    <a:pt x="351737" y="100361"/>
                  </a:cubicBezTo>
                  <a:lnTo>
                    <a:pt x="33375" y="100361"/>
                  </a:lnTo>
                  <a:cubicBezTo>
                    <a:pt x="14942" y="100361"/>
                    <a:pt x="0" y="85419"/>
                    <a:pt x="0" y="66987"/>
                  </a:cubicBezTo>
                  <a:lnTo>
                    <a:pt x="0" y="33375"/>
                  </a:lnTo>
                  <a:cubicBezTo>
                    <a:pt x="0" y="14942"/>
                    <a:pt x="14942" y="0"/>
                    <a:pt x="33375" y="0"/>
                  </a:cubicBezTo>
                  <a:close/>
                </a:path>
              </a:pathLst>
            </a:custGeom>
            <a:solidFill>
              <a:srgbClr val="A6A6A6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385112" cy="1479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>
                  <a:solidFill>
                    <a:srgbClr val="000000"/>
                  </a:solidFill>
                  <a:latin typeface="JS Charnchai"/>
                  <a:ea typeface="JS Charnchai"/>
                  <a:cs typeface="JS Charnchai"/>
                  <a:sym typeface="JS Charnchai"/>
                </a:rPr>
                <a:t>งานจราจร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376378" y="4016710"/>
            <a:ext cx="2319697" cy="604520"/>
            <a:chOff x="0" y="0"/>
            <a:chExt cx="385112" cy="10036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85112" cy="100361"/>
            </a:xfrm>
            <a:custGeom>
              <a:avLst/>
              <a:gdLst/>
              <a:ahLst/>
              <a:cxnLst/>
              <a:rect l="l" t="t" r="r" b="b"/>
              <a:pathLst>
                <a:path w="385112" h="100361">
                  <a:moveTo>
                    <a:pt x="33375" y="0"/>
                  </a:moveTo>
                  <a:lnTo>
                    <a:pt x="351737" y="0"/>
                  </a:lnTo>
                  <a:cubicBezTo>
                    <a:pt x="370170" y="0"/>
                    <a:pt x="385112" y="14942"/>
                    <a:pt x="385112" y="33375"/>
                  </a:cubicBezTo>
                  <a:lnTo>
                    <a:pt x="385112" y="66987"/>
                  </a:lnTo>
                  <a:cubicBezTo>
                    <a:pt x="385112" y="85419"/>
                    <a:pt x="370170" y="100361"/>
                    <a:pt x="351737" y="100361"/>
                  </a:cubicBezTo>
                  <a:lnTo>
                    <a:pt x="33375" y="100361"/>
                  </a:lnTo>
                  <a:cubicBezTo>
                    <a:pt x="14942" y="100361"/>
                    <a:pt x="0" y="85419"/>
                    <a:pt x="0" y="66987"/>
                  </a:cubicBezTo>
                  <a:lnTo>
                    <a:pt x="0" y="33375"/>
                  </a:lnTo>
                  <a:cubicBezTo>
                    <a:pt x="0" y="14942"/>
                    <a:pt x="14942" y="0"/>
                    <a:pt x="33375" y="0"/>
                  </a:cubicBezTo>
                  <a:close/>
                </a:path>
              </a:pathLst>
            </a:custGeom>
            <a:solidFill>
              <a:srgbClr val="A6A6A6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385112" cy="1479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>
                  <a:solidFill>
                    <a:srgbClr val="000000"/>
                  </a:solidFill>
                  <a:latin typeface="JS Charnchai"/>
                  <a:ea typeface="JS Charnchai"/>
                  <a:cs typeface="JS Charnchai"/>
                  <a:sym typeface="JS Charnchai"/>
                </a:rPr>
                <a:t>งานป้องกันปราบปราม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1677306" y="4016710"/>
            <a:ext cx="2319697" cy="604520"/>
            <a:chOff x="0" y="0"/>
            <a:chExt cx="385112" cy="100361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85112" cy="100361"/>
            </a:xfrm>
            <a:custGeom>
              <a:avLst/>
              <a:gdLst/>
              <a:ahLst/>
              <a:cxnLst/>
              <a:rect l="l" t="t" r="r" b="b"/>
              <a:pathLst>
                <a:path w="385112" h="100361">
                  <a:moveTo>
                    <a:pt x="33375" y="0"/>
                  </a:moveTo>
                  <a:lnTo>
                    <a:pt x="351737" y="0"/>
                  </a:lnTo>
                  <a:cubicBezTo>
                    <a:pt x="370170" y="0"/>
                    <a:pt x="385112" y="14942"/>
                    <a:pt x="385112" y="33375"/>
                  </a:cubicBezTo>
                  <a:lnTo>
                    <a:pt x="385112" y="66987"/>
                  </a:lnTo>
                  <a:cubicBezTo>
                    <a:pt x="385112" y="85419"/>
                    <a:pt x="370170" y="100361"/>
                    <a:pt x="351737" y="100361"/>
                  </a:cubicBezTo>
                  <a:lnTo>
                    <a:pt x="33375" y="100361"/>
                  </a:lnTo>
                  <a:cubicBezTo>
                    <a:pt x="14942" y="100361"/>
                    <a:pt x="0" y="85419"/>
                    <a:pt x="0" y="66987"/>
                  </a:cubicBezTo>
                  <a:lnTo>
                    <a:pt x="0" y="33375"/>
                  </a:lnTo>
                  <a:cubicBezTo>
                    <a:pt x="0" y="14942"/>
                    <a:pt x="14942" y="0"/>
                    <a:pt x="33375" y="0"/>
                  </a:cubicBezTo>
                  <a:close/>
                </a:path>
              </a:pathLst>
            </a:custGeom>
            <a:solidFill>
              <a:srgbClr val="A6A6A6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0" y="-47625"/>
              <a:ext cx="385112" cy="1479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>
                  <a:solidFill>
                    <a:srgbClr val="000000"/>
                  </a:solidFill>
                  <a:latin typeface="JS Charnchai"/>
                  <a:ea typeface="JS Charnchai"/>
                  <a:cs typeface="JS Charnchai"/>
                  <a:sym typeface="JS Charnchai"/>
                </a:rPr>
                <a:t>งานสืบสวน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5195296" y="4016710"/>
            <a:ext cx="2319697" cy="604520"/>
            <a:chOff x="0" y="0"/>
            <a:chExt cx="385112" cy="100361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385112" cy="100361"/>
            </a:xfrm>
            <a:custGeom>
              <a:avLst/>
              <a:gdLst/>
              <a:ahLst/>
              <a:cxnLst/>
              <a:rect l="l" t="t" r="r" b="b"/>
              <a:pathLst>
                <a:path w="385112" h="100361">
                  <a:moveTo>
                    <a:pt x="33375" y="0"/>
                  </a:moveTo>
                  <a:lnTo>
                    <a:pt x="351737" y="0"/>
                  </a:lnTo>
                  <a:cubicBezTo>
                    <a:pt x="370170" y="0"/>
                    <a:pt x="385112" y="14942"/>
                    <a:pt x="385112" y="33375"/>
                  </a:cubicBezTo>
                  <a:lnTo>
                    <a:pt x="385112" y="66987"/>
                  </a:lnTo>
                  <a:cubicBezTo>
                    <a:pt x="385112" y="85419"/>
                    <a:pt x="370170" y="100361"/>
                    <a:pt x="351737" y="100361"/>
                  </a:cubicBezTo>
                  <a:lnTo>
                    <a:pt x="33375" y="100361"/>
                  </a:lnTo>
                  <a:cubicBezTo>
                    <a:pt x="14942" y="100361"/>
                    <a:pt x="0" y="85419"/>
                    <a:pt x="0" y="66987"/>
                  </a:cubicBezTo>
                  <a:lnTo>
                    <a:pt x="0" y="33375"/>
                  </a:lnTo>
                  <a:cubicBezTo>
                    <a:pt x="0" y="14942"/>
                    <a:pt x="14942" y="0"/>
                    <a:pt x="33375" y="0"/>
                  </a:cubicBezTo>
                  <a:close/>
                </a:path>
              </a:pathLst>
            </a:custGeom>
            <a:solidFill>
              <a:srgbClr val="A6A6A6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-47625"/>
              <a:ext cx="385112" cy="1479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>
                  <a:solidFill>
                    <a:srgbClr val="000000"/>
                  </a:solidFill>
                  <a:latin typeface="JS Charnchai"/>
                  <a:ea typeface="JS Charnchai"/>
                  <a:cs typeface="JS Charnchai"/>
                  <a:sym typeface="JS Charnchai"/>
                </a:rPr>
                <a:t>งานสอบสวน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770805" y="4016710"/>
            <a:ext cx="2319697" cy="604520"/>
            <a:chOff x="0" y="0"/>
            <a:chExt cx="385112" cy="10036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385112" cy="100361"/>
            </a:xfrm>
            <a:custGeom>
              <a:avLst/>
              <a:gdLst/>
              <a:ahLst/>
              <a:cxnLst/>
              <a:rect l="l" t="t" r="r" b="b"/>
              <a:pathLst>
                <a:path w="385112" h="100361">
                  <a:moveTo>
                    <a:pt x="33375" y="0"/>
                  </a:moveTo>
                  <a:lnTo>
                    <a:pt x="351737" y="0"/>
                  </a:lnTo>
                  <a:cubicBezTo>
                    <a:pt x="370170" y="0"/>
                    <a:pt x="385112" y="14942"/>
                    <a:pt x="385112" y="33375"/>
                  </a:cubicBezTo>
                  <a:lnTo>
                    <a:pt x="385112" y="66987"/>
                  </a:lnTo>
                  <a:cubicBezTo>
                    <a:pt x="385112" y="85419"/>
                    <a:pt x="370170" y="100361"/>
                    <a:pt x="351737" y="100361"/>
                  </a:cubicBezTo>
                  <a:lnTo>
                    <a:pt x="33375" y="100361"/>
                  </a:lnTo>
                  <a:cubicBezTo>
                    <a:pt x="14942" y="100361"/>
                    <a:pt x="0" y="85419"/>
                    <a:pt x="0" y="66987"/>
                  </a:cubicBezTo>
                  <a:lnTo>
                    <a:pt x="0" y="33375"/>
                  </a:lnTo>
                  <a:cubicBezTo>
                    <a:pt x="0" y="14942"/>
                    <a:pt x="14942" y="0"/>
                    <a:pt x="33375" y="0"/>
                  </a:cubicBezTo>
                  <a:close/>
                </a:path>
              </a:pathLst>
            </a:custGeom>
            <a:solidFill>
              <a:srgbClr val="A6A6A6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-47625"/>
              <a:ext cx="385112" cy="1479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>
                  <a:solidFill>
                    <a:srgbClr val="000000"/>
                  </a:solidFill>
                  <a:latin typeface="JS Charnchai"/>
                  <a:ea typeface="JS Charnchai"/>
                  <a:cs typeface="JS Charnchai"/>
                  <a:sym typeface="JS Charnchai"/>
                </a:rPr>
                <a:t>งานอำนวยการ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770805" y="4700918"/>
            <a:ext cx="2319697" cy="4557382"/>
            <a:chOff x="0" y="0"/>
            <a:chExt cx="385112" cy="756608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385112" cy="756608"/>
            </a:xfrm>
            <a:custGeom>
              <a:avLst/>
              <a:gdLst/>
              <a:ahLst/>
              <a:cxnLst/>
              <a:rect l="l" t="t" r="r" b="b"/>
              <a:pathLst>
                <a:path w="385112" h="756608">
                  <a:moveTo>
                    <a:pt x="33375" y="0"/>
                  </a:moveTo>
                  <a:lnTo>
                    <a:pt x="351737" y="0"/>
                  </a:lnTo>
                  <a:cubicBezTo>
                    <a:pt x="370170" y="0"/>
                    <a:pt x="385112" y="14942"/>
                    <a:pt x="385112" y="33375"/>
                  </a:cubicBezTo>
                  <a:lnTo>
                    <a:pt x="385112" y="723233"/>
                  </a:lnTo>
                  <a:cubicBezTo>
                    <a:pt x="385112" y="741666"/>
                    <a:pt x="370170" y="756608"/>
                    <a:pt x="351737" y="756608"/>
                  </a:cubicBezTo>
                  <a:lnTo>
                    <a:pt x="33375" y="756608"/>
                  </a:lnTo>
                  <a:cubicBezTo>
                    <a:pt x="14942" y="756608"/>
                    <a:pt x="0" y="741666"/>
                    <a:pt x="0" y="723233"/>
                  </a:cubicBezTo>
                  <a:lnTo>
                    <a:pt x="0" y="33375"/>
                  </a:lnTo>
                  <a:cubicBezTo>
                    <a:pt x="0" y="14942"/>
                    <a:pt x="14942" y="0"/>
                    <a:pt x="33375" y="0"/>
                  </a:cubicBezTo>
                  <a:close/>
                </a:path>
              </a:pathLst>
            </a:custGeom>
            <a:solidFill>
              <a:srgbClr val="F8F8F8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0" y="-28575"/>
              <a:ext cx="385112" cy="7851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100"/>
                </a:lnSpc>
              </a:pPr>
              <a:r>
                <a:rPr lang="en-US" sz="1500">
                  <a:solidFill>
                    <a:srgbClr val="000000"/>
                  </a:solidFill>
                  <a:latin typeface="JS Charnchai"/>
                  <a:ea typeface="JS Charnchai"/>
                  <a:cs typeface="JS Charnchai"/>
                  <a:sym typeface="JS Charnchai"/>
                </a:rPr>
                <a:t>   มีหน้าที่เกี่ยวกับการอำมีหน้าที่เกี่ยวกับการอำนวยการ การวางแผน การตรวจสอบติดตามและประเมินผลงานที่เกี่ยวกับนโยบาย ยุทธศาสตร์ และแผนงานของสถานีตำรวจและแผนงานของสถานีตำรวจ งานการบริหารบุคลากร งานจเรตำรวจงานจเรตำรวจงานกิจการพิเศษ งานมั่นคง การศึกษา การฝึกอบรม งานวิชาการ สวัสดิการ การพัฒนา การบริหารจัดการ งบประมาณ การเงิน การพัสดุ การพลาธิการและสรรพาวุธ การส่งเสริมกำลังการส่งเสริมกำลังบำรุง รวมทั้งลักษณะงานอื่นๆ ที่เกี่ยวข้องหรือเป็นส่วนประกอบของงานดังกล่าว เพื่อส่งเสริมหรือสนับสนุนการปฎิบัติงานของสถานีตำรวจเพื่อส่งเสริมหรือสนับสนุนการปฎิบัติงานของสถานีตำรวจ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4376378" y="4700918"/>
            <a:ext cx="2319697" cy="4785982"/>
            <a:chOff x="0" y="0"/>
            <a:chExt cx="385112" cy="79456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385112" cy="794560"/>
            </a:xfrm>
            <a:custGeom>
              <a:avLst/>
              <a:gdLst/>
              <a:ahLst/>
              <a:cxnLst/>
              <a:rect l="l" t="t" r="r" b="b"/>
              <a:pathLst>
                <a:path w="385112" h="794560">
                  <a:moveTo>
                    <a:pt x="33375" y="0"/>
                  </a:moveTo>
                  <a:lnTo>
                    <a:pt x="351737" y="0"/>
                  </a:lnTo>
                  <a:cubicBezTo>
                    <a:pt x="370170" y="0"/>
                    <a:pt x="385112" y="14942"/>
                    <a:pt x="385112" y="33375"/>
                  </a:cubicBezTo>
                  <a:lnTo>
                    <a:pt x="385112" y="761185"/>
                  </a:lnTo>
                  <a:cubicBezTo>
                    <a:pt x="385112" y="779618"/>
                    <a:pt x="370170" y="794560"/>
                    <a:pt x="351737" y="794560"/>
                  </a:cubicBezTo>
                  <a:lnTo>
                    <a:pt x="33375" y="794560"/>
                  </a:lnTo>
                  <a:cubicBezTo>
                    <a:pt x="14942" y="794560"/>
                    <a:pt x="0" y="779618"/>
                    <a:pt x="0" y="761185"/>
                  </a:cubicBezTo>
                  <a:lnTo>
                    <a:pt x="0" y="33375"/>
                  </a:lnTo>
                  <a:cubicBezTo>
                    <a:pt x="0" y="14942"/>
                    <a:pt x="14942" y="0"/>
                    <a:pt x="33375" y="0"/>
                  </a:cubicBezTo>
                  <a:close/>
                </a:path>
              </a:pathLst>
            </a:custGeom>
            <a:solidFill>
              <a:srgbClr val="F8F8F8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33" name="TextBox 33"/>
            <p:cNvSpPr txBox="1"/>
            <p:nvPr/>
          </p:nvSpPr>
          <p:spPr>
            <a:xfrm>
              <a:off x="0" y="-28575"/>
              <a:ext cx="385112" cy="8231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100"/>
                </a:lnSpc>
              </a:pPr>
              <a:r>
                <a:rPr lang="en-US" sz="1500">
                  <a:solidFill>
                    <a:srgbClr val="000000"/>
                  </a:solidFill>
                  <a:latin typeface="JS Charnchai"/>
                  <a:ea typeface="JS Charnchai"/>
                  <a:cs typeface="JS Charnchai"/>
                  <a:sym typeface="JS Charnchai"/>
                </a:rPr>
                <a:t>   มีหน้าที่เกี่ยวกับการวางแผน อำนวยการ สั่ง ควบคุม กำกับ ดูแล ตรวจสอบติดตามและประเมินผล ตลอดจนปฏิบัติงานในด้านการป้องกันอาชญากรรมและรักษาความสงบเรียบร้อยงานคณะกรรมการตรวจสอบและติดตามการบริหารงานตำรวจตลอดจนปฏิบัติงานในด้านการป้องกันอาชญากรรมและรักษาความสงบเรียบร้อยงานคณะกรรมการตรวจสอบและติดตามการบริหารงานตำรวจ งานชุมชนและมวลชนสัมพันธ์ในรูปแบบต่างๆรวมทั้งงานที่มีลักษณะเกี่ยวข้องหรือเป็นส่วนประกอบของงานนี้ เพื่อมิให้เกิดอาชญากรรมขึ้นในเขตอำนาจเพื่อมิให้เกิดอาชญากรรมขึ้นในเขตอำนาจ การรับผิดชอบหรือพื้นที่ปกครองของสถานีตำรวจการรับผิดชอบหรือพื้นที่ปกครองของสถานีตำรวจ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7981950" y="4700918"/>
            <a:ext cx="2319697" cy="3577727"/>
            <a:chOff x="0" y="0"/>
            <a:chExt cx="385112" cy="593968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385112" cy="593968"/>
            </a:xfrm>
            <a:custGeom>
              <a:avLst/>
              <a:gdLst/>
              <a:ahLst/>
              <a:cxnLst/>
              <a:rect l="l" t="t" r="r" b="b"/>
              <a:pathLst>
                <a:path w="385112" h="593968">
                  <a:moveTo>
                    <a:pt x="33375" y="0"/>
                  </a:moveTo>
                  <a:lnTo>
                    <a:pt x="351737" y="0"/>
                  </a:lnTo>
                  <a:cubicBezTo>
                    <a:pt x="370170" y="0"/>
                    <a:pt x="385112" y="14942"/>
                    <a:pt x="385112" y="33375"/>
                  </a:cubicBezTo>
                  <a:lnTo>
                    <a:pt x="385112" y="560593"/>
                  </a:lnTo>
                  <a:cubicBezTo>
                    <a:pt x="385112" y="579025"/>
                    <a:pt x="370170" y="593968"/>
                    <a:pt x="351737" y="593968"/>
                  </a:cubicBezTo>
                  <a:lnTo>
                    <a:pt x="33375" y="593968"/>
                  </a:lnTo>
                  <a:cubicBezTo>
                    <a:pt x="14942" y="593968"/>
                    <a:pt x="0" y="579025"/>
                    <a:pt x="0" y="560593"/>
                  </a:cubicBezTo>
                  <a:lnTo>
                    <a:pt x="0" y="33375"/>
                  </a:lnTo>
                  <a:cubicBezTo>
                    <a:pt x="0" y="14942"/>
                    <a:pt x="14942" y="0"/>
                    <a:pt x="33375" y="0"/>
                  </a:cubicBezTo>
                  <a:close/>
                </a:path>
              </a:pathLst>
            </a:custGeom>
            <a:solidFill>
              <a:srgbClr val="F8F8F8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36" name="TextBox 36"/>
            <p:cNvSpPr txBox="1"/>
            <p:nvPr/>
          </p:nvSpPr>
          <p:spPr>
            <a:xfrm>
              <a:off x="0" y="-28575"/>
              <a:ext cx="385112" cy="6225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100"/>
                </a:lnSpc>
              </a:pPr>
              <a:r>
                <a:rPr lang="en-US" sz="1500">
                  <a:solidFill>
                    <a:srgbClr val="000000"/>
                  </a:solidFill>
                  <a:latin typeface="JS Charnchai"/>
                  <a:ea typeface="JS Charnchai"/>
                  <a:cs typeface="JS Charnchai"/>
                  <a:sym typeface="JS Charnchai"/>
                </a:rPr>
                <a:t>มีหน้าที่เกี่ยวกับการวางแผน อำนวยการ สั่งการ ควบคุม กำกับ ดูแล ตรวจสอบและประเมินผลงานด้านการควบคุมจราจร จัดการและบังคับใช้กฎหมายเกี่ยวกับจราจร งานจราจรตามโครงการพระราชดำริงานจราจรตามโครงการพระราชดำริ รวมทั้งงานที่มีลักษณะเกี่ยวข้องหรือเป็นส่วนประกอบของงานนี้ เพื่อป้องกันไม่ให้เกิดปัญหาด้านการจราจร ในเขตอำนาจในเขตอำนาจการรับผิดชอบหรือพื้นที่ปกครองของสถานีตำรวจ ตลอดจนพื้นที่ที่มีการจราจรต่อเนื่องกัน</a:t>
              </a:r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1677306" y="4700918"/>
            <a:ext cx="2319697" cy="3577727"/>
            <a:chOff x="0" y="0"/>
            <a:chExt cx="385112" cy="593968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385112" cy="593968"/>
            </a:xfrm>
            <a:custGeom>
              <a:avLst/>
              <a:gdLst/>
              <a:ahLst/>
              <a:cxnLst/>
              <a:rect l="l" t="t" r="r" b="b"/>
              <a:pathLst>
                <a:path w="385112" h="593968">
                  <a:moveTo>
                    <a:pt x="33375" y="0"/>
                  </a:moveTo>
                  <a:lnTo>
                    <a:pt x="351737" y="0"/>
                  </a:lnTo>
                  <a:cubicBezTo>
                    <a:pt x="370170" y="0"/>
                    <a:pt x="385112" y="14942"/>
                    <a:pt x="385112" y="33375"/>
                  </a:cubicBezTo>
                  <a:lnTo>
                    <a:pt x="385112" y="560593"/>
                  </a:lnTo>
                  <a:cubicBezTo>
                    <a:pt x="385112" y="579025"/>
                    <a:pt x="370170" y="593968"/>
                    <a:pt x="351737" y="593968"/>
                  </a:cubicBezTo>
                  <a:lnTo>
                    <a:pt x="33375" y="593968"/>
                  </a:lnTo>
                  <a:cubicBezTo>
                    <a:pt x="14942" y="593968"/>
                    <a:pt x="0" y="579025"/>
                    <a:pt x="0" y="560593"/>
                  </a:cubicBezTo>
                  <a:lnTo>
                    <a:pt x="0" y="33375"/>
                  </a:lnTo>
                  <a:cubicBezTo>
                    <a:pt x="0" y="14942"/>
                    <a:pt x="14942" y="0"/>
                    <a:pt x="33375" y="0"/>
                  </a:cubicBezTo>
                  <a:close/>
                </a:path>
              </a:pathLst>
            </a:custGeom>
            <a:solidFill>
              <a:srgbClr val="F8F8F8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39" name="TextBox 39"/>
            <p:cNvSpPr txBox="1"/>
            <p:nvPr/>
          </p:nvSpPr>
          <p:spPr>
            <a:xfrm>
              <a:off x="0" y="-28575"/>
              <a:ext cx="385112" cy="6225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100"/>
                </a:lnSpc>
              </a:pPr>
              <a:r>
                <a:rPr lang="en-US" sz="1500">
                  <a:solidFill>
                    <a:srgbClr val="000000"/>
                  </a:solidFill>
                  <a:latin typeface="JS Charnchai"/>
                  <a:ea typeface="JS Charnchai"/>
                  <a:cs typeface="JS Charnchai"/>
                  <a:sym typeface="JS Charnchai"/>
                </a:rPr>
                <a:t>   มีหน้าที่เกี่ยวกับการวางแผน อำนวยการ สั่งการ ควบคุม กำกับ ดูแล ตรวจสอบติดตามและประเมินผล ตลอดจนปฏิบัติงานในด้านการสืบสวน อาชญากรรม การกระทำการกระทำความผิดตามพระราชบัญญัติที่มีโทษทางอาญาทุกฉบับ ตลอดจนองค์กรหรือเครือข่ายที่อยู่เบื้องหลัง รวมทั้งงานที่มีลักษณะเกี่ยวข้องหรือเป็นส่วนประกอบของงานนี้ เพื่อมิให้เกิดอาชญากรรมขึ้นในเขตอำนาจเพื่อมิให้เกิดอาชญากรรมขึ้นในเขตอำนาจการรับผิดชอบหรือพื้นที่ปกครองของสถานีตำรวจ</a:t>
              </a:r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15195296" y="4700918"/>
            <a:ext cx="2319697" cy="3577727"/>
            <a:chOff x="0" y="0"/>
            <a:chExt cx="385112" cy="593968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385112" cy="593968"/>
            </a:xfrm>
            <a:custGeom>
              <a:avLst/>
              <a:gdLst/>
              <a:ahLst/>
              <a:cxnLst/>
              <a:rect l="l" t="t" r="r" b="b"/>
              <a:pathLst>
                <a:path w="385112" h="593968">
                  <a:moveTo>
                    <a:pt x="33375" y="0"/>
                  </a:moveTo>
                  <a:lnTo>
                    <a:pt x="351737" y="0"/>
                  </a:lnTo>
                  <a:cubicBezTo>
                    <a:pt x="370170" y="0"/>
                    <a:pt x="385112" y="14942"/>
                    <a:pt x="385112" y="33375"/>
                  </a:cubicBezTo>
                  <a:lnTo>
                    <a:pt x="385112" y="560593"/>
                  </a:lnTo>
                  <a:cubicBezTo>
                    <a:pt x="385112" y="579025"/>
                    <a:pt x="370170" y="593968"/>
                    <a:pt x="351737" y="593968"/>
                  </a:cubicBezTo>
                  <a:lnTo>
                    <a:pt x="33375" y="593968"/>
                  </a:lnTo>
                  <a:cubicBezTo>
                    <a:pt x="14942" y="593968"/>
                    <a:pt x="0" y="579025"/>
                    <a:pt x="0" y="560593"/>
                  </a:cubicBezTo>
                  <a:lnTo>
                    <a:pt x="0" y="33375"/>
                  </a:lnTo>
                  <a:cubicBezTo>
                    <a:pt x="0" y="14942"/>
                    <a:pt x="14942" y="0"/>
                    <a:pt x="33375" y="0"/>
                  </a:cubicBezTo>
                  <a:close/>
                </a:path>
              </a:pathLst>
            </a:custGeom>
            <a:solidFill>
              <a:srgbClr val="F8F8F8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2" name="TextBox 42"/>
            <p:cNvSpPr txBox="1"/>
            <p:nvPr/>
          </p:nvSpPr>
          <p:spPr>
            <a:xfrm>
              <a:off x="0" y="-28575"/>
              <a:ext cx="385112" cy="6225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100"/>
                </a:lnSpc>
              </a:pPr>
              <a:r>
                <a:rPr lang="en-US" sz="1500">
                  <a:solidFill>
                    <a:srgbClr val="000000"/>
                  </a:solidFill>
                  <a:latin typeface="JS Charnchai"/>
                  <a:ea typeface="JS Charnchai"/>
                  <a:cs typeface="JS Charnchai"/>
                  <a:sym typeface="JS Charnchai"/>
                </a:rPr>
                <a:t>   มีหน้าที่เกี่ยวกับการวางแผน อำนวยการ สั่งการ ควบคุม กำกับ ดูแล ตรวจสอบติดตามและประเมินผล  ตลอดจนปฏิบัติงานในด้านการสืบสวน  อาชญากรรม การกระทำการกระทำความผิดตามพระราชบัญญัติที่มีโทษทางอาญาทุกฉบับ ตลอดจนองค์กรหรือเครือข่ายที่อยู่เบื้องหลัง รวมทั้งงานที่มีลักษณะเกี่ยวข้องหรือเป็นส่วนประกอบของงานนี้ เพื่อมิให้เกิดอาชญากรรมขึ้นในเขตอำนาจเพื่อมิให้เกิดอาชญากรรมขึ้นในเขตอำนาจการรับผิดชอบหรือพื้นที่ปกครองของสถานีตำรวจ </a:t>
              </a:r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4966909" y="1724513"/>
            <a:ext cx="8354182" cy="1832558"/>
            <a:chOff x="0" y="0"/>
            <a:chExt cx="1386946" cy="304238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1386946" cy="304238"/>
            </a:xfrm>
            <a:custGeom>
              <a:avLst/>
              <a:gdLst/>
              <a:ahLst/>
              <a:cxnLst/>
              <a:rect l="l" t="t" r="r" b="b"/>
              <a:pathLst>
                <a:path w="1386946" h="304238">
                  <a:moveTo>
                    <a:pt x="9267" y="0"/>
                  </a:moveTo>
                  <a:lnTo>
                    <a:pt x="1377679" y="0"/>
                  </a:lnTo>
                  <a:cubicBezTo>
                    <a:pt x="1382797" y="0"/>
                    <a:pt x="1386946" y="4149"/>
                    <a:pt x="1386946" y="9267"/>
                  </a:cubicBezTo>
                  <a:lnTo>
                    <a:pt x="1386946" y="294971"/>
                  </a:lnTo>
                  <a:cubicBezTo>
                    <a:pt x="1386946" y="300089"/>
                    <a:pt x="1382797" y="304238"/>
                    <a:pt x="1377679" y="304238"/>
                  </a:cubicBezTo>
                  <a:lnTo>
                    <a:pt x="9267" y="304238"/>
                  </a:lnTo>
                  <a:cubicBezTo>
                    <a:pt x="4149" y="304238"/>
                    <a:pt x="0" y="300089"/>
                    <a:pt x="0" y="294971"/>
                  </a:cubicBezTo>
                  <a:lnTo>
                    <a:pt x="0" y="9267"/>
                  </a:lnTo>
                  <a:cubicBezTo>
                    <a:pt x="0" y="4149"/>
                    <a:pt x="4149" y="0"/>
                    <a:pt x="9267" y="0"/>
                  </a:cubicBezTo>
                  <a:close/>
                </a:path>
              </a:pathLst>
            </a:custGeom>
            <a:solidFill>
              <a:srgbClr val="F8F8F8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5" name="TextBox 45"/>
            <p:cNvSpPr txBox="1"/>
            <p:nvPr/>
          </p:nvSpPr>
          <p:spPr>
            <a:xfrm>
              <a:off x="0" y="-28575"/>
              <a:ext cx="1386946" cy="3328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r>
                <a:rPr lang="en-US" sz="1500">
                  <a:solidFill>
                    <a:srgbClr val="000000"/>
                  </a:solidFill>
                  <a:latin typeface="JS Charnchai"/>
                  <a:ea typeface="JS Charnchai"/>
                  <a:cs typeface="JS Charnchai"/>
                  <a:sym typeface="JS Charnchai"/>
                </a:rPr>
                <a:t>สถานีตำรวจ มีหน้าที่ตามประมวลกฎหมายวิธีพิจารณาความอาญา และตามกฏหมายอื่นอันเกี่ยวกับความผิดในคดีอาญาภายในเขตอำนาการรับผิดชอบ </a:t>
              </a:r>
            </a:p>
            <a:p>
              <a:pPr algn="ctr">
                <a:lnSpc>
                  <a:spcPts val="2100"/>
                </a:lnSpc>
              </a:pPr>
              <a:r>
                <a:rPr lang="en-US" sz="1500">
                  <a:solidFill>
                    <a:srgbClr val="000000"/>
                  </a:solidFill>
                  <a:latin typeface="JS Charnchai"/>
                  <a:ea typeface="JS Charnchai"/>
                  <a:cs typeface="JS Charnchai"/>
                  <a:sym typeface="JS Charnchai"/>
                </a:rPr>
                <a:t>หรือเขตพื้นที่การปกครองรวมถึงการรับผิดชอบในด้านการงานและการปกครองบังคับบัญชารองลงไปจากกองบังคับการตำรวจ หรือเขตพื้นที่</a:t>
              </a:r>
            </a:p>
            <a:p>
              <a:pPr algn="ctr">
                <a:lnSpc>
                  <a:spcPts val="2100"/>
                </a:lnSpc>
              </a:pPr>
              <a:r>
                <a:rPr lang="en-US" sz="1500">
                  <a:solidFill>
                    <a:srgbClr val="000000"/>
                  </a:solidFill>
                  <a:latin typeface="JS Charnchai"/>
                  <a:ea typeface="JS Charnchai"/>
                  <a:cs typeface="JS Charnchai"/>
                  <a:sym typeface="JS Charnchai"/>
                </a:rPr>
                <a:t>การปกครองการรับผิดชอบในด้านการงานและการปกครองบังคับบัญชารองลงไปจากกองบังคับการตำรวจนครบาล (1-9) </a:t>
              </a:r>
            </a:p>
            <a:p>
              <a:pPr algn="ctr">
                <a:lnSpc>
                  <a:spcPts val="2100"/>
                </a:lnSpc>
              </a:pPr>
              <a:r>
                <a:rPr lang="en-US" sz="1500">
                  <a:solidFill>
                    <a:srgbClr val="000000"/>
                  </a:solidFill>
                  <a:latin typeface="JS Charnchai"/>
                  <a:ea typeface="JS Charnchai"/>
                  <a:cs typeface="JS Charnchai"/>
                  <a:sym typeface="JS Charnchai"/>
                </a:rPr>
                <a:t>หรือตำรวจภูธรจังหวัด เพื่อรักษาความปลอดภัยในชีวิตและทรัพย์สิน ความมั่นคงภายใน บริการทางสังคม ชุมชน และมวลชนสัมพันธ์ การพัฒนางานบริหาร</a:t>
              </a:r>
            </a:p>
            <a:p>
              <a:pPr algn="ctr">
                <a:lnSpc>
                  <a:spcPts val="2100"/>
                </a:lnSpc>
              </a:pPr>
              <a:r>
                <a:rPr lang="en-US" sz="1500">
                  <a:solidFill>
                    <a:srgbClr val="000000"/>
                  </a:solidFill>
                  <a:latin typeface="JS Charnchai"/>
                  <a:ea typeface="JS Charnchai"/>
                  <a:cs typeface="JS Charnchai"/>
                  <a:sym typeface="JS Charnchai"/>
                </a:rPr>
                <a:t> และ งานจเรตำรวจ งานจเรตำรวจป้องกันปราบปรามอาชญากรรม และการรักษาความสงบเรียบร้อย</a:t>
              </a:r>
            </a:p>
            <a:p>
              <a:pPr algn="ctr">
                <a:lnSpc>
                  <a:spcPts val="2100"/>
                </a:lnSpc>
              </a:pPr>
              <a:r>
                <a:rPr lang="en-US" sz="1500">
                  <a:solidFill>
                    <a:srgbClr val="000000"/>
                  </a:solidFill>
                  <a:latin typeface="JS Charnchai"/>
                  <a:ea typeface="JS Charnchai"/>
                  <a:cs typeface="JS Charnchai"/>
                  <a:sym typeface="JS Charnchai"/>
                </a:rPr>
                <a:t> รวมถึงงานกิจการพิเศษ และงานอื่นๆ ที่เกี่ยวข้องกับสถานีตำรวจซึ่งงานในสถานีตำรวจ แบ่งออกเป็น 5 สายงาน ตามคำสั่งตามคำสั่ง ตร.ที่ 537/2555 ดังนี้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80800">
                <a:alpha val="100000"/>
              </a:srgbClr>
            </a:gs>
            <a:gs pos="100000">
              <a:srgbClr val="290714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50845" y="1440876"/>
            <a:ext cx="7386309" cy="7405249"/>
          </a:xfrm>
          <a:custGeom>
            <a:avLst/>
            <a:gdLst/>
            <a:ahLst/>
            <a:cxnLst/>
            <a:rect l="l" t="t" r="r" b="b"/>
            <a:pathLst>
              <a:path w="7386309" h="7405249">
                <a:moveTo>
                  <a:pt x="0" y="0"/>
                </a:moveTo>
                <a:lnTo>
                  <a:pt x="7386310" y="0"/>
                </a:lnTo>
                <a:lnTo>
                  <a:pt x="7386310" y="7405248"/>
                </a:lnTo>
                <a:lnTo>
                  <a:pt x="0" y="74052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6270290"/>
            <a:ext cx="7315200" cy="4016710"/>
          </a:xfrm>
          <a:custGeom>
            <a:avLst/>
            <a:gdLst/>
            <a:ahLst/>
            <a:cxnLst/>
            <a:rect l="l" t="t" r="r" b="b"/>
            <a:pathLst>
              <a:path w="7315200" h="4016710">
                <a:moveTo>
                  <a:pt x="0" y="0"/>
                </a:moveTo>
                <a:lnTo>
                  <a:pt x="7315200" y="0"/>
                </a:lnTo>
                <a:lnTo>
                  <a:pt x="7315200" y="4016710"/>
                </a:lnTo>
                <a:lnTo>
                  <a:pt x="0" y="40167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0800000">
            <a:off x="10972800" y="0"/>
            <a:ext cx="7315200" cy="4016710"/>
          </a:xfrm>
          <a:custGeom>
            <a:avLst/>
            <a:gdLst/>
            <a:ahLst/>
            <a:cxnLst/>
            <a:rect l="l" t="t" r="r" b="b"/>
            <a:pathLst>
              <a:path w="7315200" h="4016710">
                <a:moveTo>
                  <a:pt x="0" y="0"/>
                </a:moveTo>
                <a:lnTo>
                  <a:pt x="7315200" y="0"/>
                </a:lnTo>
                <a:lnTo>
                  <a:pt x="7315200" y="4016710"/>
                </a:lnTo>
                <a:lnTo>
                  <a:pt x="0" y="40167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5400000">
            <a:off x="-1649245" y="1649245"/>
            <a:ext cx="7315200" cy="4016710"/>
          </a:xfrm>
          <a:custGeom>
            <a:avLst/>
            <a:gdLst/>
            <a:ahLst/>
            <a:cxnLst/>
            <a:rect l="l" t="t" r="r" b="b"/>
            <a:pathLst>
              <a:path w="7315200" h="4016710">
                <a:moveTo>
                  <a:pt x="0" y="0"/>
                </a:moveTo>
                <a:lnTo>
                  <a:pt x="7315200" y="0"/>
                </a:lnTo>
                <a:lnTo>
                  <a:pt x="7315200" y="4016710"/>
                </a:lnTo>
                <a:lnTo>
                  <a:pt x="0" y="40167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9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400000">
            <a:off x="12622045" y="4621045"/>
            <a:ext cx="7315200" cy="4016710"/>
          </a:xfrm>
          <a:custGeom>
            <a:avLst/>
            <a:gdLst/>
            <a:ahLst/>
            <a:cxnLst/>
            <a:rect l="l" t="t" r="r" b="b"/>
            <a:pathLst>
              <a:path w="7315200" h="4016710">
                <a:moveTo>
                  <a:pt x="0" y="0"/>
                </a:moveTo>
                <a:lnTo>
                  <a:pt x="7315200" y="0"/>
                </a:lnTo>
                <a:lnTo>
                  <a:pt x="7315200" y="4016710"/>
                </a:lnTo>
                <a:lnTo>
                  <a:pt x="0" y="40167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929580" y="191611"/>
            <a:ext cx="1113162" cy="1116016"/>
          </a:xfrm>
          <a:custGeom>
            <a:avLst/>
            <a:gdLst/>
            <a:ahLst/>
            <a:cxnLst/>
            <a:rect l="l" t="t" r="r" b="b"/>
            <a:pathLst>
              <a:path w="1113162" h="1116016">
                <a:moveTo>
                  <a:pt x="0" y="0"/>
                </a:moveTo>
                <a:lnTo>
                  <a:pt x="1113162" y="0"/>
                </a:lnTo>
                <a:lnTo>
                  <a:pt x="1113162" y="1116016"/>
                </a:lnTo>
                <a:lnTo>
                  <a:pt x="0" y="11160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179938" y="191611"/>
            <a:ext cx="3920596" cy="1073263"/>
          </a:xfrm>
          <a:custGeom>
            <a:avLst/>
            <a:gdLst/>
            <a:ahLst/>
            <a:cxnLst/>
            <a:rect l="l" t="t" r="r" b="b"/>
            <a:pathLst>
              <a:path w="3920596" h="1073263">
                <a:moveTo>
                  <a:pt x="0" y="0"/>
                </a:moveTo>
                <a:lnTo>
                  <a:pt x="3920596" y="0"/>
                </a:lnTo>
                <a:lnTo>
                  <a:pt x="3920596" y="1073263"/>
                </a:lnTo>
                <a:lnTo>
                  <a:pt x="0" y="107326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450845" y="449620"/>
            <a:ext cx="7386309" cy="9387761"/>
          </a:xfrm>
          <a:custGeom>
            <a:avLst/>
            <a:gdLst/>
            <a:ahLst/>
            <a:cxnLst/>
            <a:rect l="l" t="t" r="r" b="b"/>
            <a:pathLst>
              <a:path w="7386309" h="9387761">
                <a:moveTo>
                  <a:pt x="0" y="0"/>
                </a:moveTo>
                <a:lnTo>
                  <a:pt x="7386310" y="0"/>
                </a:lnTo>
                <a:lnTo>
                  <a:pt x="7386310" y="9387760"/>
                </a:lnTo>
                <a:lnTo>
                  <a:pt x="0" y="93877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4173200" y="9201150"/>
            <a:ext cx="3120194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 err="1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ข้อมูล</a:t>
            </a:r>
            <a:r>
              <a:rPr lang="en-US" sz="3000" dirty="0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 ณ </a:t>
            </a:r>
            <a:r>
              <a:rPr lang="en-US" sz="3000" dirty="0" err="1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วันที่</a:t>
            </a:r>
            <a:r>
              <a:rPr lang="en-US" sz="3000" dirty="0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 1 </a:t>
            </a:r>
            <a:r>
              <a:rPr lang="en-US" sz="3000" dirty="0" err="1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มีนาคม</a:t>
            </a:r>
            <a:r>
              <a:rPr lang="en-US" sz="3000" dirty="0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 2568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1127</Words>
  <Application>Microsoft Office PowerPoint</Application>
  <PresentationFormat>กำหนดเอง</PresentationFormat>
  <Paragraphs>115</Paragraphs>
  <Slides>4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4</vt:i4>
      </vt:variant>
    </vt:vector>
  </HeadingPairs>
  <TitlesOfParts>
    <vt:vector size="8" baseType="lpstr">
      <vt:lpstr>JS Charnchai</vt:lpstr>
      <vt:lpstr>Arial</vt:lpstr>
      <vt:lpstr>Calibri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O01</dc:title>
  <cp:lastModifiedBy>ACER</cp:lastModifiedBy>
  <cp:revision>2</cp:revision>
  <dcterms:created xsi:type="dcterms:W3CDTF">2006-08-16T00:00:00Z</dcterms:created>
  <dcterms:modified xsi:type="dcterms:W3CDTF">2025-03-17T03:39:00Z</dcterms:modified>
  <dc:identifier>DAGhZvz2sbE</dc:identifier>
</cp:coreProperties>
</file>